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0"/>
  </p:notesMasterIdLst>
  <p:handoutMasterIdLst>
    <p:handoutMasterId r:id="rId51"/>
  </p:handoutMasterIdLst>
  <p:sldIdLst>
    <p:sldId id="455" r:id="rId5"/>
    <p:sldId id="422" r:id="rId6"/>
    <p:sldId id="449" r:id="rId7"/>
    <p:sldId id="390" r:id="rId8"/>
    <p:sldId id="438" r:id="rId9"/>
    <p:sldId id="392" r:id="rId10"/>
    <p:sldId id="423" r:id="rId11"/>
    <p:sldId id="461" r:id="rId12"/>
    <p:sldId id="439" r:id="rId13"/>
    <p:sldId id="387" r:id="rId14"/>
    <p:sldId id="397" r:id="rId15"/>
    <p:sldId id="424" r:id="rId16"/>
    <p:sldId id="374" r:id="rId17"/>
    <p:sldId id="442" r:id="rId18"/>
    <p:sldId id="446" r:id="rId19"/>
    <p:sldId id="447" r:id="rId20"/>
    <p:sldId id="448" r:id="rId21"/>
    <p:sldId id="427" r:id="rId22"/>
    <p:sldId id="386" r:id="rId23"/>
    <p:sldId id="428" r:id="rId24"/>
    <p:sldId id="429" r:id="rId25"/>
    <p:sldId id="409" r:id="rId26"/>
    <p:sldId id="430" r:id="rId27"/>
    <p:sldId id="404" r:id="rId28"/>
    <p:sldId id="403" r:id="rId29"/>
    <p:sldId id="405" r:id="rId30"/>
    <p:sldId id="413" r:id="rId31"/>
    <p:sldId id="441" r:id="rId32"/>
    <p:sldId id="410" r:id="rId33"/>
    <p:sldId id="411" r:id="rId34"/>
    <p:sldId id="414" r:id="rId35"/>
    <p:sldId id="416" r:id="rId36"/>
    <p:sldId id="417" r:id="rId37"/>
    <p:sldId id="418" r:id="rId38"/>
    <p:sldId id="419" r:id="rId39"/>
    <p:sldId id="420" r:id="rId40"/>
    <p:sldId id="433" r:id="rId41"/>
    <p:sldId id="406" r:id="rId42"/>
    <p:sldId id="460" r:id="rId43"/>
    <p:sldId id="452" r:id="rId44"/>
    <p:sldId id="456" r:id="rId45"/>
    <p:sldId id="453" r:id="rId46"/>
    <p:sldId id="450" r:id="rId47"/>
    <p:sldId id="454" r:id="rId48"/>
    <p:sldId id="43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255"/>
    <a:srgbClr val="3E0060"/>
    <a:srgbClr val="00007F"/>
    <a:srgbClr val="620AD8"/>
    <a:srgbClr val="9B48EE"/>
    <a:srgbClr val="E3A303"/>
    <a:srgbClr val="FFCC00"/>
    <a:srgbClr val="CC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192" y="72"/>
      </p:cViewPr>
      <p:guideLst>
        <p:guide pos="360"/>
        <p:guide pos="739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61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1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273386" y="8703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map of the world">
            <a:extLst>
              <a:ext uri="{FF2B5EF4-FFF2-40B4-BE49-F238E27FC236}">
                <a16:creationId xmlns:a16="http://schemas.microsoft.com/office/drawing/2014/main" id="{7A6E687D-8E24-8B46-F7FA-309FD85B7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-1063" t="5505" r="76604" b="16988"/>
          <a:stretch/>
        </p:blipFill>
        <p:spPr>
          <a:xfrm rot="5400000">
            <a:off x="-149716" y="4565978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68441" r="143" b="8205"/>
          <a:stretch/>
        </p:blipFill>
        <p:spPr>
          <a:xfrm rot="5400000">
            <a:off x="1782088" y="-1782089"/>
            <a:ext cx="2216424" cy="57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EF8E-112F-82EC-A2CF-41A98C82B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A map of the world">
            <a:extLst>
              <a:ext uri="{FF2B5EF4-FFF2-40B4-BE49-F238E27FC236}">
                <a16:creationId xmlns:a16="http://schemas.microsoft.com/office/drawing/2014/main" id="{E7400766-03D7-541D-02D3-400730870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-1063" t="5505" r="76604" b="16988"/>
          <a:stretch/>
        </p:blipFill>
        <p:spPr>
          <a:xfrm rot="5400000">
            <a:off x="-149716" y="4565978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duotone>
              <a:prstClr val="black"/>
              <a:srgbClr val="9B48E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1253" r="144" b="8205"/>
          <a:stretch/>
        </p:blipFill>
        <p:spPr>
          <a:xfrm rot="16200000">
            <a:off x="9995936" y="4653622"/>
            <a:ext cx="1595611" cy="26898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388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1253" r="144" b="8205"/>
          <a:stretch/>
        </p:blipFill>
        <p:spPr>
          <a:xfrm rot="16200000">
            <a:off x="8499193" y="3150904"/>
            <a:ext cx="2661216" cy="44862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5555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CD0A69-1FBB-28D2-7BD0-FA8F79EEA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8" name="Picture 67" descr="A map of the world">
            <a:extLst>
              <a:ext uri="{FF2B5EF4-FFF2-40B4-BE49-F238E27FC236}">
                <a16:creationId xmlns:a16="http://schemas.microsoft.com/office/drawing/2014/main" id="{2F072777-FA22-822C-DE50-F326DAFB3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75541" t="22493"/>
          <a:stretch/>
        </p:blipFill>
        <p:spPr>
          <a:xfrm rot="5400000">
            <a:off x="9908683" y="-1090507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8" name="Picture 67" descr="A map of the world">
            <a:extLst>
              <a:ext uri="{FF2B5EF4-FFF2-40B4-BE49-F238E27FC236}">
                <a16:creationId xmlns:a16="http://schemas.microsoft.com/office/drawing/2014/main" id="{2F072777-FA22-822C-DE50-F326DAFB3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75541" t="22493"/>
          <a:stretch/>
        </p:blipFill>
        <p:spPr>
          <a:xfrm rot="5400000">
            <a:off x="9908683" y="-1090507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9" r:id="rId7"/>
    <p:sldLayoutId id="2147483736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7" r:id="rId14"/>
    <p:sldLayoutId id="2147483740" r:id="rId15"/>
    <p:sldLayoutId id="2147483737" r:id="rId16"/>
    <p:sldLayoutId id="2147483738" r:id="rId17"/>
    <p:sldLayoutId id="2147483728" r:id="rId18"/>
    <p:sldLayoutId id="214748372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0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72992" y="1057431"/>
            <a:ext cx="7937144" cy="4381192"/>
          </a:xfr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0" indent="0" algn="l">
              <a:lnSpc>
                <a:spcPct val="170000"/>
              </a:lnSpc>
              <a:buNone/>
            </a:pPr>
            <a:r>
              <a:rPr lang="en-GB" sz="3000" b="1" dirty="0">
                <a:solidFill>
                  <a:srgbClr val="FFC000"/>
                </a:solidFill>
              </a:rPr>
              <a:t>Deep Learning-Based PET Image Correction Toward Quantitative Imaging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GB" sz="2400" dirty="0">
                <a:solidFill>
                  <a:schemeClr val="bg1"/>
                </a:solidFill>
              </a:rPr>
              <a:t>Presenter: </a:t>
            </a:r>
            <a:r>
              <a:rPr lang="en-GB" sz="2400" dirty="0">
                <a:solidFill>
                  <a:srgbClr val="92D050"/>
                </a:solidFill>
              </a:rPr>
              <a:t>Sama Shahpouri</a:t>
            </a:r>
          </a:p>
          <a:p>
            <a:pPr marL="0" indent="0" algn="l">
              <a:buNone/>
            </a:pPr>
            <a:r>
              <a:rPr lang="en-GB" sz="2400" dirty="0">
                <a:solidFill>
                  <a:schemeClr val="bg1"/>
                </a:solidFill>
              </a:rPr>
              <a:t>Study : Data Science for Life Science</a:t>
            </a:r>
          </a:p>
          <a:p>
            <a:pPr marL="0" indent="0" algn="l">
              <a:buNone/>
            </a:pPr>
            <a:r>
              <a:rPr lang="en-GB" sz="2400" dirty="0">
                <a:solidFill>
                  <a:schemeClr val="bg1"/>
                </a:solidFill>
              </a:rPr>
              <a:t>Institute: Hanze University of Applied Sciences, Institute of Life Science &amp; Technology</a:t>
            </a:r>
          </a:p>
          <a:p>
            <a:pPr marL="0" indent="0" algn="l">
              <a:buNone/>
            </a:pPr>
            <a:r>
              <a:rPr lang="en-GB" sz="2400" dirty="0">
                <a:solidFill>
                  <a:schemeClr val="bg1"/>
                </a:solidFill>
              </a:rPr>
              <a:t>Supervisors: </a:t>
            </a:r>
            <a:r>
              <a:rPr lang="en-GB" sz="2400" dirty="0" err="1">
                <a:solidFill>
                  <a:schemeClr val="bg1"/>
                </a:solidFill>
              </a:rPr>
              <a:t>Dr.</a:t>
            </a:r>
            <a:r>
              <a:rPr lang="en-GB" sz="2400" dirty="0">
                <a:solidFill>
                  <a:schemeClr val="bg1"/>
                </a:solidFill>
              </a:rPr>
              <a:t> Isaac Shiri, </a:t>
            </a:r>
            <a:r>
              <a:rPr lang="en-GB" sz="2400" dirty="0" err="1">
                <a:solidFill>
                  <a:schemeClr val="bg1"/>
                </a:solidFill>
              </a:rPr>
              <a:t>Dr.</a:t>
            </a:r>
            <a:r>
              <a:rPr lang="en-GB" sz="2400" dirty="0">
                <a:solidFill>
                  <a:schemeClr val="bg1"/>
                </a:solidFill>
              </a:rPr>
              <a:t> Dave Landers, </a:t>
            </a:r>
            <a:r>
              <a:rPr lang="en-GB" sz="2400" dirty="0" err="1">
                <a:solidFill>
                  <a:schemeClr val="bg1"/>
                </a:solidFill>
              </a:rPr>
              <a:t>Dr.</a:t>
            </a:r>
            <a:r>
              <a:rPr lang="en-GB" sz="2400" dirty="0">
                <a:solidFill>
                  <a:schemeClr val="bg1"/>
                </a:solidFill>
              </a:rPr>
              <a:t> Gijs van der </a:t>
            </a:r>
            <a:r>
              <a:rPr lang="en-GB" sz="2400" dirty="0" err="1">
                <a:solidFill>
                  <a:schemeClr val="bg1"/>
                </a:solidFill>
              </a:rPr>
              <a:t>Schot</a:t>
            </a:r>
            <a:endParaRPr lang="en-GB" sz="2400" dirty="0">
              <a:solidFill>
                <a:schemeClr val="bg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A21C9E-2553-6BBB-447B-88F19EB97A11}"/>
              </a:ext>
            </a:extLst>
          </p:cNvPr>
          <p:cNvSpPr txBox="1">
            <a:spLocks/>
          </p:cNvSpPr>
          <p:nvPr/>
        </p:nvSpPr>
        <p:spPr>
          <a:xfrm>
            <a:off x="10593542" y="637902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28/08/2024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20425-0326-D2F9-9E7A-EF3B2C80DB7E}"/>
              </a:ext>
            </a:extLst>
          </p:cNvPr>
          <p:cNvSpPr txBox="1">
            <a:spLocks/>
          </p:cNvSpPr>
          <p:nvPr/>
        </p:nvSpPr>
        <p:spPr>
          <a:xfrm>
            <a:off x="1925652" y="3338478"/>
            <a:ext cx="595357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ECF09-969B-8189-EEDE-685F800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756318" y="233481"/>
            <a:ext cx="2127329" cy="2907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06B863-18F3-7686-0F5F-B115FCF054BB}"/>
              </a:ext>
            </a:extLst>
          </p:cNvPr>
          <p:cNvGrpSpPr/>
          <p:nvPr/>
        </p:nvGrpSpPr>
        <p:grpSpPr>
          <a:xfrm>
            <a:off x="285960" y="142824"/>
            <a:ext cx="2374063" cy="586893"/>
            <a:chOff x="3760606" y="6039139"/>
            <a:chExt cx="2864324" cy="708091"/>
          </a:xfrm>
        </p:grpSpPr>
        <p:pic>
          <p:nvPicPr>
            <p:cNvPr id="3074" name="Picture 2" descr="See the source image">
              <a:extLst>
                <a:ext uri="{FF2B5EF4-FFF2-40B4-BE49-F238E27FC236}">
                  <a16:creationId xmlns:a16="http://schemas.microsoft.com/office/drawing/2014/main" id="{38B49029-55CF-E6CD-4A12-08A3CB1E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430" y="6105879"/>
              <a:ext cx="285750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See the source image">
              <a:extLst>
                <a:ext uri="{FF2B5EF4-FFF2-40B4-BE49-F238E27FC236}">
                  <a16:creationId xmlns:a16="http://schemas.microsoft.com/office/drawing/2014/main" id="{1C9B0B65-2C05-DE1F-F291-F5AD6A972C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956" r="75187"/>
            <a:stretch/>
          </p:blipFill>
          <p:spPr bwMode="auto">
            <a:xfrm>
              <a:off x="3760606" y="6039139"/>
              <a:ext cx="709036" cy="70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4D30300-D67E-4BE0-3AF2-4427BDDF14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42" t="13071" r="34030" b="12302"/>
          <a:stretch/>
        </p:blipFill>
        <p:spPr>
          <a:xfrm>
            <a:off x="9286481" y="729717"/>
            <a:ext cx="2887079" cy="55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8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8F9CB7C-1B13-E7C6-B2E9-B12C45A92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405575"/>
            <a:ext cx="5001768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>
                <a:latin typeface="+mj-lt"/>
                <a:ea typeface="+mj-ea"/>
                <a:cs typeface="+mj-cs"/>
              </a:rPr>
              <a:t>AI-based ASC in PET</a:t>
            </a:r>
            <a:endParaRPr lang="en-US" altLang="zh-CN" sz="3600" b="1" i="1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E27B0-D558-F910-C2A3-42CFA5C6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64" r="267" b="21284"/>
          <a:stretch/>
        </p:blipFill>
        <p:spPr>
          <a:xfrm>
            <a:off x="320040" y="3026712"/>
            <a:ext cx="3703320" cy="22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08A6F-85A1-7773-F92E-9AEC1FE9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85"/>
          <a:stretch/>
        </p:blipFill>
        <p:spPr>
          <a:xfrm>
            <a:off x="4244340" y="3600014"/>
            <a:ext cx="3703320" cy="113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CB267-E9DB-64F2-9531-D4B0B6B8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" b="62498"/>
          <a:stretch/>
        </p:blipFill>
        <p:spPr>
          <a:xfrm>
            <a:off x="8165592" y="3123223"/>
            <a:ext cx="3703320" cy="2086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E450-B8CE-BB1D-E984-F797D6B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85ED7-8B32-5017-2C6B-8D6B0FA9A50B}"/>
              </a:ext>
            </a:extLst>
          </p:cNvPr>
          <p:cNvSpPr txBox="1"/>
          <p:nvPr/>
        </p:nvSpPr>
        <p:spPr>
          <a:xfrm>
            <a:off x="3048000" y="227633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Indirect approaches use MRI or CT to generate attenuation maps.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GANs have been used to create pseudo-CT images from NAC PET scans.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DL-enhanced MLAA algorithm reduces common issues like crosstalk artifacts and noisy attenuation maps.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 DL-ASC methods generate ASC PET images directly from NAC images.</a:t>
            </a:r>
          </a:p>
        </p:txBody>
      </p:sp>
    </p:spTree>
    <p:extLst>
      <p:ext uri="{BB962C8B-B14F-4D97-AF65-F5344CB8AC3E}">
        <p14:creationId xmlns:p14="http://schemas.microsoft.com/office/powerpoint/2010/main" val="314319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19EA-C4DF-DA45-AEF9-EC12AED6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CC19B5-1533-B21B-8743-F272BFCD5B1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53200" y="0"/>
            <a:ext cx="5638800" cy="14001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⇓Research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73CDC-FD1F-EC54-15C0-999085D9BF51}"/>
              </a:ext>
            </a:extLst>
          </p:cNvPr>
          <p:cNvSpPr txBox="1"/>
          <p:nvPr/>
        </p:nvSpPr>
        <p:spPr>
          <a:xfrm>
            <a:off x="200025" y="1557674"/>
            <a:ext cx="7324725" cy="441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sz="2400" b="1" dirty="0"/>
              <a:t>✔️ 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Address direct ASC of PET images 	without CT anatomical data</a:t>
            </a:r>
          </a:p>
          <a:p>
            <a:pPr lvl="0" algn="l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sz="2400" b="1" dirty="0"/>
              <a:t>✔️ 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Create a universal model applicable to 	different radiotracers and scanners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</a:br>
            <a:r>
              <a:rPr lang="en-US" sz="2400" b="1" dirty="0"/>
              <a:t>✔️ 	</a:t>
            </a:r>
            <a:r>
              <a:rPr lang="en-US" altLang="en-US" sz="2400" b="1" dirty="0"/>
              <a:t>Evaluate model performance in artifact 	removal across a multi-center dataset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18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A6C10-1C40-415C-D28E-9BF38748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DF4B06-5130-6F56-3045-4F215DED2A1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63700"/>
            <a:ext cx="12192000" cy="21764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	Materials and Methods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9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3F8E28-FB57-6B76-3C71-454166654AC6}"/>
              </a:ext>
            </a:extLst>
          </p:cNvPr>
          <p:cNvSpPr/>
          <p:nvPr/>
        </p:nvSpPr>
        <p:spPr>
          <a:xfrm>
            <a:off x="7043058" y="2098345"/>
            <a:ext cx="2857497" cy="830997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PET raw data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F186D9-C647-EEAA-03DD-76D0F7423CFA}"/>
              </a:ext>
            </a:extLst>
          </p:cNvPr>
          <p:cNvSpPr/>
          <p:nvPr/>
        </p:nvSpPr>
        <p:spPr>
          <a:xfrm>
            <a:off x="9988363" y="2994656"/>
            <a:ext cx="1665932" cy="56630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CT images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D62D1-0AF6-23F3-D463-879565D5B3C2}"/>
              </a:ext>
            </a:extLst>
          </p:cNvPr>
          <p:cNvSpPr/>
          <p:nvPr/>
        </p:nvSpPr>
        <p:spPr>
          <a:xfrm>
            <a:off x="6551673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without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ADEE2D-5FCE-17C6-02B7-9A2C7A2BE11D}"/>
              </a:ext>
            </a:extLst>
          </p:cNvPr>
          <p:cNvSpPr/>
          <p:nvPr/>
        </p:nvSpPr>
        <p:spPr>
          <a:xfrm>
            <a:off x="7139691" y="5426478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E4ED2-B382-A1BB-AE42-90A6EDA27377}"/>
              </a:ext>
            </a:extLst>
          </p:cNvPr>
          <p:cNvSpPr/>
          <p:nvPr/>
        </p:nvSpPr>
        <p:spPr>
          <a:xfrm>
            <a:off x="6872348" y="4447867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4D05A-2D10-8818-4723-9CA3FD4301E6}"/>
              </a:ext>
            </a:extLst>
          </p:cNvPr>
          <p:cNvSpPr/>
          <p:nvPr/>
        </p:nvSpPr>
        <p:spPr>
          <a:xfrm>
            <a:off x="7690450" y="5552669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12A86-6BA3-505A-3A7D-1058FA710D2E}"/>
              </a:ext>
            </a:extLst>
          </p:cNvPr>
          <p:cNvSpPr/>
          <p:nvPr/>
        </p:nvSpPr>
        <p:spPr>
          <a:xfrm>
            <a:off x="7829081" y="6180356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341B86-D4C1-F2C8-3405-08C79F7971F6}"/>
              </a:ext>
            </a:extLst>
          </p:cNvPr>
          <p:cNvSpPr/>
          <p:nvPr/>
        </p:nvSpPr>
        <p:spPr>
          <a:xfrm>
            <a:off x="8686501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0D7FD1-054F-46F8-02D1-8E6C3D810F6B}"/>
              </a:ext>
            </a:extLst>
          </p:cNvPr>
          <p:cNvSpPr/>
          <p:nvPr/>
        </p:nvSpPr>
        <p:spPr>
          <a:xfrm>
            <a:off x="9026226" y="4447867"/>
            <a:ext cx="1077633" cy="566307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MAC (Target)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FE27B6-7497-C428-3FF3-DCBA35104F33}"/>
              </a:ext>
            </a:extLst>
          </p:cNvPr>
          <p:cNvCxnSpPr>
            <a:cxnSpLocks/>
          </p:cNvCxnSpPr>
          <p:nvPr/>
        </p:nvCxnSpPr>
        <p:spPr>
          <a:xfrm>
            <a:off x="7384639" y="2978931"/>
            <a:ext cx="0" cy="330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60800C-3437-5D31-5E6E-418CDA08C4E9}"/>
              </a:ext>
            </a:extLst>
          </p:cNvPr>
          <p:cNvCxnSpPr>
            <a:cxnSpLocks/>
          </p:cNvCxnSpPr>
          <p:nvPr/>
        </p:nvCxnSpPr>
        <p:spPr>
          <a:xfrm>
            <a:off x="7372208" y="4089531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C089D5-7E46-EAC5-4348-2EA1CB72744B}"/>
              </a:ext>
            </a:extLst>
          </p:cNvPr>
          <p:cNvCxnSpPr>
            <a:cxnSpLocks/>
          </p:cNvCxnSpPr>
          <p:nvPr/>
        </p:nvCxnSpPr>
        <p:spPr>
          <a:xfrm>
            <a:off x="9450259" y="4092530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3C74C-74FD-079C-9D88-F177359B445A}"/>
              </a:ext>
            </a:extLst>
          </p:cNvPr>
          <p:cNvCxnSpPr>
            <a:cxnSpLocks/>
          </p:cNvCxnSpPr>
          <p:nvPr/>
        </p:nvCxnSpPr>
        <p:spPr>
          <a:xfrm>
            <a:off x="7514291" y="5101926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18A7B6-11B7-7467-D4CB-33A56D71E93E}"/>
              </a:ext>
            </a:extLst>
          </p:cNvPr>
          <p:cNvCxnSpPr>
            <a:cxnSpLocks/>
          </p:cNvCxnSpPr>
          <p:nvPr/>
        </p:nvCxnSpPr>
        <p:spPr>
          <a:xfrm flipH="1">
            <a:off x="8906714" y="5109772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6C6A40-C559-57DA-FEEF-3C87589B257A}"/>
              </a:ext>
            </a:extLst>
          </p:cNvPr>
          <p:cNvCxnSpPr>
            <a:cxnSpLocks/>
          </p:cNvCxnSpPr>
          <p:nvPr/>
        </p:nvCxnSpPr>
        <p:spPr>
          <a:xfrm>
            <a:off x="9412116" y="2974740"/>
            <a:ext cx="0" cy="334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BD7C56-BE10-1BFD-AF8D-6D8FD035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548640"/>
            <a:ext cx="11201400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A CT-less deep convolutional neural network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FB24-4D41-E6B4-AD95-18B4E12D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Recon = reconstruction; </a:t>
            </a:r>
          </a:p>
          <a:p>
            <a:r>
              <a:rPr lang="en-GB" sz="1800" dirty="0">
                <a:latin typeface="+mj-lt"/>
              </a:rPr>
              <a:t>AC = attenuation correction,</a:t>
            </a:r>
          </a:p>
          <a:p>
            <a:r>
              <a:rPr lang="en-GB" sz="1800" dirty="0">
                <a:latin typeface="+mj-lt"/>
              </a:rPr>
              <a:t>SC = scatter correction,</a:t>
            </a:r>
          </a:p>
          <a:p>
            <a:r>
              <a:rPr lang="en-GB" sz="1800" dirty="0">
                <a:latin typeface="+mj-lt"/>
              </a:rPr>
              <a:t>NAC = noncorrected PET,</a:t>
            </a:r>
          </a:p>
          <a:p>
            <a:r>
              <a:rPr lang="en-GB" sz="1800" dirty="0">
                <a:latin typeface="+mj-lt"/>
              </a:rPr>
              <a:t>MAC = 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</a:rPr>
              <a:t>CT-Measured attenuation/scatter corrected,</a:t>
            </a:r>
          </a:p>
          <a:p>
            <a:r>
              <a:rPr lang="en-GB" sz="1800" dirty="0">
                <a:latin typeface="+mj-lt"/>
              </a:rPr>
              <a:t>DL PET = deep learning–corrected PET,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17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3F8E28-FB57-6B76-3C71-454166654AC6}"/>
              </a:ext>
            </a:extLst>
          </p:cNvPr>
          <p:cNvSpPr/>
          <p:nvPr/>
        </p:nvSpPr>
        <p:spPr>
          <a:xfrm>
            <a:off x="7043058" y="2098345"/>
            <a:ext cx="2857497" cy="830997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PET raw data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F186D9-C647-EEAA-03DD-76D0F7423CFA}"/>
              </a:ext>
            </a:extLst>
          </p:cNvPr>
          <p:cNvSpPr/>
          <p:nvPr/>
        </p:nvSpPr>
        <p:spPr>
          <a:xfrm>
            <a:off x="9988363" y="2994656"/>
            <a:ext cx="1665932" cy="56630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CT images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D62D1-0AF6-23F3-D463-879565D5B3C2}"/>
              </a:ext>
            </a:extLst>
          </p:cNvPr>
          <p:cNvSpPr/>
          <p:nvPr/>
        </p:nvSpPr>
        <p:spPr>
          <a:xfrm>
            <a:off x="6551673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without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341B86-D4C1-F2C8-3405-08C79F7971F6}"/>
              </a:ext>
            </a:extLst>
          </p:cNvPr>
          <p:cNvSpPr/>
          <p:nvPr/>
        </p:nvSpPr>
        <p:spPr>
          <a:xfrm>
            <a:off x="8686501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FE27B6-7497-C428-3FF3-DCBA35104F33}"/>
              </a:ext>
            </a:extLst>
          </p:cNvPr>
          <p:cNvCxnSpPr>
            <a:cxnSpLocks/>
          </p:cNvCxnSpPr>
          <p:nvPr/>
        </p:nvCxnSpPr>
        <p:spPr>
          <a:xfrm>
            <a:off x="7384639" y="2978931"/>
            <a:ext cx="0" cy="330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60800C-3437-5D31-5E6E-418CDA08C4E9}"/>
              </a:ext>
            </a:extLst>
          </p:cNvPr>
          <p:cNvCxnSpPr>
            <a:cxnSpLocks/>
          </p:cNvCxnSpPr>
          <p:nvPr/>
        </p:nvCxnSpPr>
        <p:spPr>
          <a:xfrm>
            <a:off x="7372208" y="4089531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C089D5-7E46-EAC5-4348-2EA1CB72744B}"/>
              </a:ext>
            </a:extLst>
          </p:cNvPr>
          <p:cNvCxnSpPr>
            <a:cxnSpLocks/>
          </p:cNvCxnSpPr>
          <p:nvPr/>
        </p:nvCxnSpPr>
        <p:spPr>
          <a:xfrm>
            <a:off x="9450259" y="4092530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11EB92-DEB6-CB95-9C8E-E1CFFFD62A39}"/>
              </a:ext>
            </a:extLst>
          </p:cNvPr>
          <p:cNvGrpSpPr/>
          <p:nvPr/>
        </p:nvGrpSpPr>
        <p:grpSpPr>
          <a:xfrm>
            <a:off x="6872348" y="4447867"/>
            <a:ext cx="3231511" cy="2363606"/>
            <a:chOff x="6872348" y="4447867"/>
            <a:chExt cx="3231511" cy="236360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ADEE2D-5FCE-17C6-02B7-9A2C7A2BE11D}"/>
                </a:ext>
              </a:extLst>
            </p:cNvPr>
            <p:cNvSpPr/>
            <p:nvPr/>
          </p:nvSpPr>
          <p:spPr>
            <a:xfrm>
              <a:off x="7139691" y="5426478"/>
              <a:ext cx="2443918" cy="138499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4E4ED2-B382-A1BB-AE42-90A6EDA27377}"/>
                </a:ext>
              </a:extLst>
            </p:cNvPr>
            <p:cNvSpPr/>
            <p:nvPr/>
          </p:nvSpPr>
          <p:spPr>
            <a:xfrm>
              <a:off x="6872348" y="4447867"/>
              <a:ext cx="1077633" cy="5663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NAC (Input)</a:t>
              </a:r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54D05A-2D10-8818-4723-9CA3FD4301E6}"/>
                </a:ext>
              </a:extLst>
            </p:cNvPr>
            <p:cNvSpPr/>
            <p:nvPr/>
          </p:nvSpPr>
          <p:spPr>
            <a:xfrm>
              <a:off x="7690450" y="5552669"/>
              <a:ext cx="1500988" cy="566307"/>
            </a:xfrm>
            <a:prstGeom prst="rect">
              <a:avLst/>
            </a:prstGeom>
            <a:solidFill>
              <a:srgbClr val="7030A0"/>
            </a:solidFill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Model Training</a:t>
              </a:r>
              <a:endParaRPr lang="en-NL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A12A86-6BA3-505A-3A7D-1058FA710D2E}"/>
                </a:ext>
              </a:extLst>
            </p:cNvPr>
            <p:cNvSpPr/>
            <p:nvPr/>
          </p:nvSpPr>
          <p:spPr>
            <a:xfrm>
              <a:off x="7829081" y="6180356"/>
              <a:ext cx="1197145" cy="43810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DL PET</a:t>
              </a:r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0D7FD1-054F-46F8-02D1-8E6C3D810F6B}"/>
                </a:ext>
              </a:extLst>
            </p:cNvPr>
            <p:cNvSpPr/>
            <p:nvPr/>
          </p:nvSpPr>
          <p:spPr>
            <a:xfrm>
              <a:off x="9026226" y="4447867"/>
              <a:ext cx="1077633" cy="566307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MAC (Target)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33C74C-74FD-079C-9D88-F177359B445A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91" y="5101926"/>
              <a:ext cx="435690" cy="2944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18A7B6-11B7-7467-D4CB-33A56D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714" y="5109772"/>
              <a:ext cx="396787" cy="2650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6C6A40-C559-57DA-FEEF-3C87589B257A}"/>
              </a:ext>
            </a:extLst>
          </p:cNvPr>
          <p:cNvCxnSpPr>
            <a:cxnSpLocks/>
          </p:cNvCxnSpPr>
          <p:nvPr/>
        </p:nvCxnSpPr>
        <p:spPr>
          <a:xfrm>
            <a:off x="9412116" y="2974740"/>
            <a:ext cx="0" cy="334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BD7C56-BE10-1BFD-AF8D-6D8FD035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0.00024 C -0.00156 -0.00115 -0.00286 -0.00254 -0.00442 -0.00324 C -0.11823 -0.04212 -0.01041 -0.00277 -0.13724 -0.04212 C -0.15377 -0.04699 -0.15455 -0.05185 -0.16966 -0.05856 C -0.2026 -0.07384 -0.23698 -0.08425 -0.26692 -0.10671 C -0.28645 -0.12152 -0.2677 -0.10671 -0.28984 -0.12731 C -0.29974 -0.1368 -0.30989 -0.14537 -0.31979 -0.15439 C -0.34492 -0.17777 -0.34309 -0.17916 -0.37252 -0.1993 C -0.38255 -0.20648 -0.45351 -0.25 -0.47226 -0.26898 C -0.47448 -0.27106 -0.47656 -0.27337 -0.47877 -0.27546 C -0.4802 -0.27685 -0.48177 -0.27754 -0.48294 -0.27893 C -0.48463 -0.28055 -0.48567 -0.28263 -0.48724 -0.28425 C -0.48828 -0.28541 -0.48958 -0.28611 -0.49049 -0.28726 C -0.49205 -0.28912 -0.49323 -0.29143 -0.49479 -0.29328 C -0.49752 -0.29652 -0.50078 -0.29907 -0.50325 -0.30254 C -0.50468 -0.30439 -0.50559 -0.30625 -0.50703 -0.30787 C -0.50781 -0.30902 -0.50898 -0.30925 -0.50976 -0.31018 C -0.51054 -0.31157 -0.51106 -0.31273 -0.51184 -0.31388 C -0.51458 -0.31736 -0.51276 -0.31319 -0.51497 -0.31851 C -0.51562 -0.3199 -0.51588 -0.32152 -0.51653 -0.32268 C -0.51744 -0.32361 -0.51849 -0.32407 -0.51927 -0.325 C -0.52343 -0.32962 -0.51809 -0.32546 -0.52356 -0.32893 L -0.52448 -0.33125 L -0.52304 -0.33032 " pathEditMode="relative" rAng="0" ptsTypes="AAAAAAAAAAAAAAAAAAAAAAA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-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846841" y="3135625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93DEC7-AEA2-36C9-3E0C-E5E484E7C45A}"/>
              </a:ext>
            </a:extLst>
          </p:cNvPr>
          <p:cNvSpPr/>
          <p:nvPr/>
        </p:nvSpPr>
        <p:spPr>
          <a:xfrm>
            <a:off x="2733376" y="2157014"/>
            <a:ext cx="1077633" cy="566307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MAC (Target)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7F3EEB0-2506-E7CE-340B-C05BBBB5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08" y="4683805"/>
            <a:ext cx="5093292" cy="17479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D963052-4903-D603-97AA-7441E63E4AEE}"/>
              </a:ext>
            </a:extLst>
          </p:cNvPr>
          <p:cNvGrpSpPr/>
          <p:nvPr/>
        </p:nvGrpSpPr>
        <p:grpSpPr>
          <a:xfrm>
            <a:off x="4016076" y="2165350"/>
            <a:ext cx="6096000" cy="2413000"/>
            <a:chOff x="4016076" y="2292350"/>
            <a:chExt cx="6096000" cy="241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E22E7D-DBEF-39F7-2CDD-B8387F9D3B05}"/>
                </a:ext>
              </a:extLst>
            </p:cNvPr>
            <p:cNvSpPr/>
            <p:nvPr/>
          </p:nvSpPr>
          <p:spPr>
            <a:xfrm>
              <a:off x="4016076" y="2292350"/>
              <a:ext cx="6096000" cy="2413000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45579F-DD82-9FB5-586B-938D35C7D25A}"/>
                </a:ext>
              </a:extLst>
            </p:cNvPr>
            <p:cNvSpPr/>
            <p:nvPr/>
          </p:nvSpPr>
          <p:spPr>
            <a:xfrm>
              <a:off x="4368800" y="2520700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F4E1B4-4A5A-3F9B-4ED2-9D6A4949FDFB}"/>
                </a:ext>
              </a:extLst>
            </p:cNvPr>
            <p:cNvSpPr/>
            <p:nvPr/>
          </p:nvSpPr>
          <p:spPr>
            <a:xfrm>
              <a:off x="4368800" y="3560539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1228D4-310F-A4D5-E9EF-6DD58216463B}"/>
                </a:ext>
              </a:extLst>
            </p:cNvPr>
            <p:cNvSpPr txBox="1"/>
            <p:nvPr/>
          </p:nvSpPr>
          <p:spPr>
            <a:xfrm>
              <a:off x="4455403" y="2497982"/>
              <a:ext cx="5342647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Anatomy-Dependent Correction Maps (ADCM)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A0EE4E-6560-9427-D73A-7C58AA02FF5A}"/>
                </a:ext>
              </a:extLst>
            </p:cNvPr>
            <p:cNvSpPr txBox="1"/>
            <p:nvPr/>
          </p:nvSpPr>
          <p:spPr>
            <a:xfrm>
              <a:off x="4470400" y="3540917"/>
              <a:ext cx="5086350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</a:t>
              </a:r>
              <a:r>
                <a:rPr lang="en-NL" b="1" dirty="0" err="1"/>
                <a:t>natomy</a:t>
              </a:r>
              <a:r>
                <a:rPr lang="en-NL" b="1" dirty="0"/>
                <a:t>-independent textures</a:t>
              </a:r>
              <a:endParaRPr lang="en-US" b="1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7770962-342E-7885-F3C9-9CCDD5B52508}"/>
              </a:ext>
            </a:extLst>
          </p:cNvPr>
          <p:cNvSpPr txBox="1">
            <a:spLocks/>
          </p:cNvSpPr>
          <p:nvPr/>
        </p:nvSpPr>
        <p:spPr>
          <a:xfrm>
            <a:off x="654050" y="548640"/>
            <a:ext cx="1062964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16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2.96296E-6 L 6.25E-7 -0.07223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846841" y="3135625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C6FFDA-1416-0835-71C6-64795393362E}"/>
              </a:ext>
            </a:extLst>
          </p:cNvPr>
          <p:cNvSpPr/>
          <p:nvPr/>
        </p:nvSpPr>
        <p:spPr>
          <a:xfrm>
            <a:off x="2707940" y="2105921"/>
            <a:ext cx="1128504" cy="687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ADCM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7F3EEB0-2506-E7CE-340B-C05BBBB5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08" y="4683805"/>
            <a:ext cx="5093292" cy="17479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D963052-4903-D603-97AA-7441E63E4AEE}"/>
              </a:ext>
            </a:extLst>
          </p:cNvPr>
          <p:cNvGrpSpPr/>
          <p:nvPr/>
        </p:nvGrpSpPr>
        <p:grpSpPr>
          <a:xfrm>
            <a:off x="4016076" y="2165350"/>
            <a:ext cx="6096000" cy="2413000"/>
            <a:chOff x="4016076" y="2292350"/>
            <a:chExt cx="6096000" cy="241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E22E7D-DBEF-39F7-2CDD-B8387F9D3B05}"/>
                </a:ext>
              </a:extLst>
            </p:cNvPr>
            <p:cNvSpPr/>
            <p:nvPr/>
          </p:nvSpPr>
          <p:spPr>
            <a:xfrm>
              <a:off x="4016076" y="2292350"/>
              <a:ext cx="6096000" cy="2413000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45579F-DD82-9FB5-586B-938D35C7D25A}"/>
                </a:ext>
              </a:extLst>
            </p:cNvPr>
            <p:cNvSpPr/>
            <p:nvPr/>
          </p:nvSpPr>
          <p:spPr>
            <a:xfrm>
              <a:off x="4368800" y="2520700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F4E1B4-4A5A-3F9B-4ED2-9D6A4949FDFB}"/>
                </a:ext>
              </a:extLst>
            </p:cNvPr>
            <p:cNvSpPr/>
            <p:nvPr/>
          </p:nvSpPr>
          <p:spPr>
            <a:xfrm>
              <a:off x="4368800" y="3560539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1228D4-310F-A4D5-E9EF-6DD58216463B}"/>
                </a:ext>
              </a:extLst>
            </p:cNvPr>
            <p:cNvSpPr txBox="1"/>
            <p:nvPr/>
          </p:nvSpPr>
          <p:spPr>
            <a:xfrm>
              <a:off x="4455403" y="2497982"/>
              <a:ext cx="5342647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Anatomy-Dependent Correction Maps (ADCM)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A0EE4E-6560-9427-D73A-7C58AA02FF5A}"/>
                </a:ext>
              </a:extLst>
            </p:cNvPr>
            <p:cNvSpPr txBox="1"/>
            <p:nvPr/>
          </p:nvSpPr>
          <p:spPr>
            <a:xfrm>
              <a:off x="4470400" y="3540917"/>
              <a:ext cx="5086350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</a:t>
              </a:r>
              <a:r>
                <a:rPr lang="en-NL" b="1" dirty="0" err="1"/>
                <a:t>natomy</a:t>
              </a:r>
              <a:r>
                <a:rPr lang="en-NL" b="1" dirty="0"/>
                <a:t>-independent textures</a:t>
              </a:r>
              <a:endParaRPr lang="en-US" b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39D9F9C-2A34-5061-9F8A-B04DB131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24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579497" y="3156073"/>
            <a:ext cx="3204415" cy="18159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C6FFDA-1416-0835-71C6-64795393362E}"/>
              </a:ext>
            </a:extLst>
          </p:cNvPr>
          <p:cNvSpPr/>
          <p:nvPr/>
        </p:nvSpPr>
        <p:spPr>
          <a:xfrm>
            <a:off x="2707940" y="2105921"/>
            <a:ext cx="1128504" cy="687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ADCM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ADCM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D6CAA2BE-FFE0-93C0-8C39-177A2BED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91" y="3383541"/>
            <a:ext cx="5257202" cy="145002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957B41-5E5B-064C-EDC1-951356D71C02}"/>
              </a:ext>
            </a:extLst>
          </p:cNvPr>
          <p:cNvSpPr/>
          <p:nvPr/>
        </p:nvSpPr>
        <p:spPr>
          <a:xfrm>
            <a:off x="1536230" y="4434134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8F25A56-3AA8-B816-6D6A-251E25D2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965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371AB5-52E0-B9A9-3081-1492CE60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9" b="1022"/>
          <a:stretch/>
        </p:blipFill>
        <p:spPr>
          <a:xfrm>
            <a:off x="1458865" y="99241"/>
            <a:ext cx="8926103" cy="6319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3C6FA-6545-8C6C-6C22-D8FAC4A3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F212D8-585B-63E4-3633-03B565B2B40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DFC043-29B1-6C35-1B7F-EF3E90C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8CC3F8-174D-1283-5D61-D52819609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30000" dirty="0"/>
              <a:t>68</a:t>
            </a:r>
            <a:r>
              <a:rPr lang="en-US" sz="2800" dirty="0"/>
              <a:t>Ga PET/CT Dataset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230E2-F265-98CC-0A79-EC3DD1268553}"/>
              </a:ext>
            </a:extLst>
          </p:cNvPr>
          <p:cNvSpPr txBox="1"/>
          <p:nvPr/>
        </p:nvSpPr>
        <p:spPr>
          <a:xfrm>
            <a:off x="477981" y="6259810"/>
            <a:ext cx="9341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Shiri I, </a:t>
            </a:r>
            <a:r>
              <a:rPr lang="en-US" sz="1000" dirty="0" err="1"/>
              <a:t>Salimi</a:t>
            </a:r>
            <a:r>
              <a:rPr lang="en-US" sz="1000" dirty="0"/>
              <a:t> Y, </a:t>
            </a:r>
            <a:r>
              <a:rPr lang="en-US" sz="1000" dirty="0" err="1"/>
              <a:t>Hervier</a:t>
            </a:r>
            <a:r>
              <a:rPr lang="en-US" sz="1000" dirty="0"/>
              <a:t> E, </a:t>
            </a:r>
            <a:r>
              <a:rPr lang="en-US" sz="1000" dirty="0" err="1"/>
              <a:t>Pezzoni</a:t>
            </a:r>
            <a:r>
              <a:rPr lang="en-US" sz="1000" dirty="0"/>
              <a:t> A, </a:t>
            </a:r>
            <a:r>
              <a:rPr lang="en-US" sz="1000" dirty="0" err="1"/>
              <a:t>Sanaat</a:t>
            </a:r>
            <a:r>
              <a:rPr lang="en-US" sz="1000" dirty="0"/>
              <a:t> A, Mostafaei S, et al. Artificial Intelligence-Driven Single-Shot PET Image Artifact Detection and Disentanglement: Toward Routine Clinical Image Quality Assurance. Clin </a:t>
            </a:r>
            <a:r>
              <a:rPr lang="en-US" sz="1000" dirty="0" err="1"/>
              <a:t>Nucl</a:t>
            </a:r>
            <a:r>
              <a:rPr lang="en-US" sz="1000" dirty="0"/>
              <a:t> Med. 2023 Dec 1;48(12):1035–46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1FE5E2F-032F-0834-F06B-753F37C4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34673"/>
              </p:ext>
            </p:extLst>
          </p:nvPr>
        </p:nvGraphicFramePr>
        <p:xfrm>
          <a:off x="1092993" y="1758482"/>
          <a:ext cx="7187407" cy="3549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7018">
                  <a:extLst>
                    <a:ext uri="{9D8B030D-6E8A-4147-A177-3AD203B41FA5}">
                      <a16:colId xmlns:a16="http://schemas.microsoft.com/office/drawing/2014/main" val="3912517935"/>
                    </a:ext>
                  </a:extLst>
                </a:gridCol>
                <a:gridCol w="514320">
                  <a:extLst>
                    <a:ext uri="{9D8B030D-6E8A-4147-A177-3AD203B41FA5}">
                      <a16:colId xmlns:a16="http://schemas.microsoft.com/office/drawing/2014/main" val="3034094024"/>
                    </a:ext>
                  </a:extLst>
                </a:gridCol>
                <a:gridCol w="625401">
                  <a:extLst>
                    <a:ext uri="{9D8B030D-6E8A-4147-A177-3AD203B41FA5}">
                      <a16:colId xmlns:a16="http://schemas.microsoft.com/office/drawing/2014/main" val="3674346374"/>
                    </a:ext>
                  </a:extLst>
                </a:gridCol>
                <a:gridCol w="855900">
                  <a:extLst>
                    <a:ext uri="{9D8B030D-6E8A-4147-A177-3AD203B41FA5}">
                      <a16:colId xmlns:a16="http://schemas.microsoft.com/office/drawing/2014/main" val="1873811897"/>
                    </a:ext>
                  </a:extLst>
                </a:gridCol>
                <a:gridCol w="620691">
                  <a:extLst>
                    <a:ext uri="{9D8B030D-6E8A-4147-A177-3AD203B41FA5}">
                      <a16:colId xmlns:a16="http://schemas.microsoft.com/office/drawing/2014/main" val="2653576313"/>
                    </a:ext>
                  </a:extLst>
                </a:gridCol>
                <a:gridCol w="1241382">
                  <a:extLst>
                    <a:ext uri="{9D8B030D-6E8A-4147-A177-3AD203B41FA5}">
                      <a16:colId xmlns:a16="http://schemas.microsoft.com/office/drawing/2014/main" val="2522874075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342445803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9687762"/>
                    </a:ext>
                  </a:extLst>
                </a:gridCol>
              </a:tblGrid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Train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Validation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Scanner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Reconstruction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Matrix size × Z</a:t>
                      </a:r>
                      <a:r>
                        <a:rPr lang="en-GB" sz="1100" baseline="3000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187456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1135887"/>
                  </a:ext>
                </a:extLst>
              </a:tr>
              <a:tr h="473467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GE Discovery IQ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192 × 192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229168"/>
                  </a:ext>
                </a:extLst>
              </a:tr>
              <a:tr h="431890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mCT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200 × 200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7492179"/>
                  </a:ext>
                </a:extLst>
              </a:tr>
              <a:tr h="510801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4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977431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External Center 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Horizon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PSF+TOF+3D-OSEM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180 × 180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9105425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184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131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358498"/>
                  </a:ext>
                </a:extLst>
              </a:tr>
              <a:tr h="272371">
                <a:tc gridSpan="8"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6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3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02EFD9-898E-004D-C172-73C05912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 of PET &amp; ASC</a:t>
            </a:r>
            <a:br>
              <a:rPr lang="en-US" sz="2400" dirty="0"/>
            </a:br>
            <a:r>
              <a:rPr lang="en-US" sz="2400" dirty="0"/>
              <a:t>Problem Statement </a:t>
            </a:r>
            <a:br>
              <a:rPr lang="en-US" sz="2400" dirty="0"/>
            </a:br>
            <a:r>
              <a:rPr lang="en-US" sz="2400" dirty="0"/>
              <a:t>Research Objective </a:t>
            </a:r>
            <a:br>
              <a:rPr lang="en-US" sz="2400" dirty="0"/>
            </a:br>
            <a:r>
              <a:rPr lang="en-US" sz="2400" dirty="0"/>
              <a:t>Data Collection </a:t>
            </a:r>
            <a:br>
              <a:rPr lang="en-US" sz="2400" dirty="0"/>
            </a:br>
            <a:r>
              <a:rPr lang="en-US" sz="2400" dirty="0"/>
              <a:t>Methodology </a:t>
            </a:r>
            <a:br>
              <a:rPr lang="en-US" sz="2400" dirty="0"/>
            </a:br>
            <a:r>
              <a:rPr lang="en-US" sz="2400" dirty="0"/>
              <a:t>Internal Validation Results </a:t>
            </a:r>
            <a:br>
              <a:rPr lang="en-US" sz="2400" dirty="0"/>
            </a:br>
            <a:r>
              <a:rPr lang="en-US" sz="2400" dirty="0"/>
              <a:t>External Validation Results </a:t>
            </a:r>
            <a:br>
              <a:rPr lang="en-US" sz="2400" dirty="0"/>
            </a:br>
            <a:r>
              <a:rPr lang="en-US" sz="2400" dirty="0"/>
              <a:t>Artifact Correction Results </a:t>
            </a:r>
            <a:br>
              <a:rPr lang="en-US" sz="2400" dirty="0"/>
            </a:br>
            <a:r>
              <a:rPr lang="en-US" sz="2400" dirty="0"/>
              <a:t>Conclusion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E84500-2B3B-BEA9-EB77-204D9AE80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758B4-950F-C14E-8F14-B7CF722AB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9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DFC043-29B1-6C35-1B7F-EF3E90C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8CC3F8-174D-1283-5D61-D52819609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18F-FDG Dataset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5C44-A7AC-3DBC-2689-0A390BB03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04475" y="6356350"/>
            <a:ext cx="1787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FE5E2F-032F-0834-F06B-753F37C4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34149"/>
              </p:ext>
            </p:extLst>
          </p:nvPr>
        </p:nvGraphicFramePr>
        <p:xfrm>
          <a:off x="1092993" y="2396438"/>
          <a:ext cx="7050239" cy="2141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911">
                  <a:extLst>
                    <a:ext uri="{9D8B030D-6E8A-4147-A177-3AD203B41FA5}">
                      <a16:colId xmlns:a16="http://schemas.microsoft.com/office/drawing/2014/main" val="3912517935"/>
                    </a:ext>
                  </a:extLst>
                </a:gridCol>
                <a:gridCol w="414973">
                  <a:extLst>
                    <a:ext uri="{9D8B030D-6E8A-4147-A177-3AD203B41FA5}">
                      <a16:colId xmlns:a16="http://schemas.microsoft.com/office/drawing/2014/main" val="3034094024"/>
                    </a:ext>
                  </a:extLst>
                </a:gridCol>
                <a:gridCol w="509680">
                  <a:extLst>
                    <a:ext uri="{9D8B030D-6E8A-4147-A177-3AD203B41FA5}">
                      <a16:colId xmlns:a16="http://schemas.microsoft.com/office/drawing/2014/main" val="3674346374"/>
                    </a:ext>
                  </a:extLst>
                </a:gridCol>
                <a:gridCol w="1082658">
                  <a:extLst>
                    <a:ext uri="{9D8B030D-6E8A-4147-A177-3AD203B41FA5}">
                      <a16:colId xmlns:a16="http://schemas.microsoft.com/office/drawing/2014/main" val="1873811897"/>
                    </a:ext>
                  </a:extLst>
                </a:gridCol>
                <a:gridCol w="491319">
                  <a:extLst>
                    <a:ext uri="{9D8B030D-6E8A-4147-A177-3AD203B41FA5}">
                      <a16:colId xmlns:a16="http://schemas.microsoft.com/office/drawing/2014/main" val="2653576313"/>
                    </a:ext>
                  </a:extLst>
                </a:gridCol>
                <a:gridCol w="1045474">
                  <a:extLst>
                    <a:ext uri="{9D8B030D-6E8A-4147-A177-3AD203B41FA5}">
                      <a16:colId xmlns:a16="http://schemas.microsoft.com/office/drawing/2014/main" val="2522874075"/>
                    </a:ext>
                  </a:extLst>
                </a:gridCol>
                <a:gridCol w="1316613">
                  <a:extLst>
                    <a:ext uri="{9D8B030D-6E8A-4147-A177-3AD203B41FA5}">
                      <a16:colId xmlns:a16="http://schemas.microsoft.com/office/drawing/2014/main" val="3424458039"/>
                    </a:ext>
                  </a:extLst>
                </a:gridCol>
                <a:gridCol w="1113611">
                  <a:extLst>
                    <a:ext uri="{9D8B030D-6E8A-4147-A177-3AD203B41FA5}">
                      <a16:colId xmlns:a16="http://schemas.microsoft.com/office/drawing/2014/main" val="969687762"/>
                    </a:ext>
                  </a:extLst>
                </a:gridCol>
              </a:tblGrid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Train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Validation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Scanner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Reconstruction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Matrix size × Z</a:t>
                      </a:r>
                      <a:r>
                        <a:rPr lang="en-GB" sz="1100" baseline="3000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187456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1135887"/>
                  </a:ext>
                </a:extLst>
              </a:tr>
              <a:tr h="473467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7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GE Discovery IQ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192 × 192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229168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358498"/>
                  </a:ext>
                </a:extLst>
              </a:tr>
              <a:tr h="272371">
                <a:tc gridSpan="8"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6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63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4856-32A9-3D3C-1356-25E0B1D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198 patients</a:t>
            </a:r>
            <a:b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18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Ga PSMA PET/CT</a:t>
            </a:r>
            <a:b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Motion and Halo artifacts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9E30E-FCB5-1261-DDEF-F5E327938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Artifact dataset</a:t>
            </a:r>
          </a:p>
        </p:txBody>
      </p:sp>
    </p:spTree>
    <p:extLst>
      <p:ext uri="{BB962C8B-B14F-4D97-AF65-F5344CB8AC3E}">
        <p14:creationId xmlns:p14="http://schemas.microsoft.com/office/powerpoint/2010/main" val="396073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657130-FEFA-29F2-2C15-7F518470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Sets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F1188-1EE3-94C9-DEBA-38C7423C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22</a:t>
            </a:fld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7428F15-501C-4A94-1674-1B716FA04242}"/>
              </a:ext>
            </a:extLst>
          </p:cNvPr>
          <p:cNvSpPr txBox="1">
            <a:spLocks/>
          </p:cNvSpPr>
          <p:nvPr/>
        </p:nvSpPr>
        <p:spPr>
          <a:xfrm>
            <a:off x="785378" y="2608625"/>
            <a:ext cx="8199134" cy="33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Internal </a:t>
            </a:r>
            <a:r>
              <a:rPr lang="en-GB" dirty="0" err="1"/>
              <a:t>Center</a:t>
            </a:r>
            <a:r>
              <a:rPr lang="en-GB" dirty="0"/>
              <a:t>: 10% of 4 </a:t>
            </a:r>
            <a:r>
              <a:rPr lang="en-GB" dirty="0" err="1"/>
              <a:t>centers</a:t>
            </a:r>
            <a:r>
              <a:rPr lang="en-GB" dirty="0"/>
              <a:t> of Ga dataset</a:t>
            </a:r>
          </a:p>
          <a:p>
            <a:r>
              <a:rPr lang="en-GB" dirty="0"/>
              <a:t>External </a:t>
            </a:r>
            <a:r>
              <a:rPr lang="en-GB" dirty="0" err="1"/>
              <a:t>Center</a:t>
            </a:r>
            <a:r>
              <a:rPr lang="en-GB" dirty="0"/>
              <a:t>: one of the 5 </a:t>
            </a:r>
            <a:r>
              <a:rPr lang="en-GB" dirty="0" err="1"/>
              <a:t>centers</a:t>
            </a:r>
            <a:r>
              <a:rPr lang="en-GB" dirty="0"/>
              <a:t> of Ga dataset</a:t>
            </a:r>
          </a:p>
          <a:p>
            <a:r>
              <a:rPr lang="en-GB" dirty="0"/>
              <a:t>External Tracer (FDG): 10% of 2 </a:t>
            </a:r>
            <a:r>
              <a:rPr lang="en-GB" dirty="0" err="1"/>
              <a:t>centers</a:t>
            </a:r>
            <a:r>
              <a:rPr lang="en-GB" dirty="0"/>
              <a:t> FDG dataset</a:t>
            </a:r>
            <a:endParaRPr lang="en-NL" dirty="0"/>
          </a:p>
          <a:p>
            <a:r>
              <a:rPr lang="en-GB" dirty="0"/>
              <a:t>Artifact images: All of the dataset</a:t>
            </a:r>
            <a:endParaRPr lang="en-NL" dirty="0"/>
          </a:p>
          <a:p>
            <a:endParaRPr lang="en-NL" dirty="0"/>
          </a:p>
          <a:p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393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6E7A-7A7B-0863-BDC2-09E76FF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F8D0-9FBD-9FBE-9978-3723FA21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Dyn-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UNet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 architecture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3D patches sized 168×168×16 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20 patches per patient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Loss function of the mean squared error (MSE)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Learning rate of 0.001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Optimization Adam algorithm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atch size: 4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spacing : [4.07, 4.07, 3.00]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four layers: [16, 32, 64, 128]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Kernels: [3, 3, 3]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2 super vision head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600C8-DFD7-68B0-388A-4914DBB9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9919B5B-A08D-2A2D-14E0-3A2C5D74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86" y="2755065"/>
            <a:ext cx="5731510" cy="2829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01B12-7C86-1444-2D06-8B0FF404C56A}"/>
              </a:ext>
            </a:extLst>
          </p:cNvPr>
          <p:cNvSpPr txBox="1"/>
          <p:nvPr/>
        </p:nvSpPr>
        <p:spPr>
          <a:xfrm>
            <a:off x="6918385" y="5677000"/>
            <a:ext cx="343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472C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The architecture of </a:t>
            </a:r>
            <a:r>
              <a:rPr lang="en-US" sz="1400" dirty="0" err="1">
                <a:solidFill>
                  <a:srgbClr val="4472C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DynUnet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874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2E757B-4068-450E-1C3D-1070801BC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Integrated multi-Centre model (IMCM): </a:t>
            </a:r>
            <a:r>
              <a:rPr lang="en-GB" dirty="0"/>
              <a:t>the best metric of 0.0527 at epoch 434.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90CB-E84E-3C82-79DF-A519DF81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2981C-34EE-2E65-EE00-80DF6010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6" y="622379"/>
            <a:ext cx="9333189" cy="4367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3206-BAC3-11E8-8463-1D252505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5" y="613017"/>
            <a:ext cx="9333189" cy="4367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07E60-33F2-8633-A52C-51534B86D1A7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1696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46AC4-4C70-B31C-6321-8BFE8EC3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75D25-F7CE-8AD0-2EA7-47C0E2B6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84" y="676953"/>
            <a:ext cx="9382806" cy="4390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D30AE9-65FC-2909-C19F-0B177E29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83" y="676952"/>
            <a:ext cx="9382806" cy="4390415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163227-2337-B4D9-9979-AD41EF7E9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Anatomy-Dependent Correction Model (ADCM): the best metric of 0.1237 was reached at epoch 466.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BEB9F-E008-08F1-8A05-AFE277D9966E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7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35DA6C-9A28-2940-66E7-4820E4C49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Transfer Learning for IMCM model (TL-MC):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9F23-D0B5-2334-960B-10F887C4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448C9-7874-A8EC-9A39-2EC9D892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078365"/>
            <a:ext cx="6743700" cy="3743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78406-F3D4-87BC-51E3-2D55CA02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078365"/>
            <a:ext cx="6743700" cy="374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0E00B-7AEF-2CE9-4B43-DA8203E3C4F2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5127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BBAE-519E-BCE6-040D-C0947A2E1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3B20B-3A92-5E6F-FED9-C47F9A007BBD}"/>
              </a:ext>
            </a:extLst>
          </p:cNvPr>
          <p:cNvSpPr/>
          <p:nvPr/>
        </p:nvSpPr>
        <p:spPr>
          <a:xfrm>
            <a:off x="1736271" y="2057400"/>
            <a:ext cx="1284515" cy="17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1258D-372C-8101-101E-E248C92DCD94}"/>
              </a:ext>
            </a:extLst>
          </p:cNvPr>
          <p:cNvSpPr/>
          <p:nvPr/>
        </p:nvSpPr>
        <p:spPr>
          <a:xfrm>
            <a:off x="5981700" y="2051958"/>
            <a:ext cx="1284515" cy="17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65FA8-97DC-1413-CE86-FEF1042C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9"/>
          <a:stretch/>
        </p:blipFill>
        <p:spPr>
          <a:xfrm>
            <a:off x="2762557" y="74763"/>
            <a:ext cx="6149321" cy="6665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32764E-41B3-89C8-1ACB-BC5251EA77F6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1316163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A6C10-1C40-415C-D28E-9BF38748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DF4B06-5130-6F56-3045-4F215DED2A1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63700"/>
            <a:ext cx="12192000" cy="21764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	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2C56-730D-46DB-6569-00367B62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CA9A9-DEAD-9CCA-F2AB-174F7DCB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17" y="497776"/>
            <a:ext cx="7597497" cy="6123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2BAF5-B694-C6F0-8EDB-E5A21D14BDE4}"/>
                  </a:ext>
                </a:extLst>
              </p:cNvPr>
              <p:cNvSpPr txBox="1"/>
              <p:nvPr/>
            </p:nvSpPr>
            <p:spPr>
              <a:xfrm>
                <a:off x="1" y="1862419"/>
                <a:ext cx="3312542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+mj-lt"/>
                        </a:rPr>
                        <m:t>𝑴𝑬</m:t>
                      </m:r>
                      <m:r>
                        <a:rPr lang="en-US" sz="11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1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1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100" b="1" i="1">
                              <a:latin typeface="+mj-lt"/>
                            </a:rPr>
                            <m:t>𝒗</m:t>
                          </m:r>
                          <m:r>
                            <a:rPr lang="en-US" sz="1100" b="1" i="1">
                              <a:latin typeface="+mj-lt"/>
                            </a:rPr>
                            <m:t>=</m:t>
                          </m:r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100" b="1" i="1">
                                  <a:latin typeface="+mj-lt"/>
                                </a:rPr>
                                <m:t>𝒑𝒓𝒆𝒅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𝒗</m:t>
                              </m:r>
                            </m:e>
                          </m:d>
                          <m:r>
                            <a:rPr lang="en-US" sz="1100" b="1" i="1">
                              <a:latin typeface="+mj-lt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100" b="1" i="1">
                                  <a:latin typeface="+mj-lt"/>
                                </a:rPr>
                                <m:t>𝒓𝒆𝒇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𝒗</m:t>
                              </m:r>
                            </m:e>
                          </m:d>
                          <m:r>
                            <a:rPr lang="en-US" sz="1100" b="1" i="1">
                              <a:latin typeface="+mj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2BAF5-B694-C6F0-8EDB-E5A21D14B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62419"/>
                <a:ext cx="3312542" cy="435953"/>
              </a:xfrm>
              <a:prstGeom prst="rect">
                <a:avLst/>
              </a:prstGeom>
              <a:blipFill>
                <a:blip r:embed="rId3"/>
                <a:stretch>
                  <a:fillRect t="-133803" b="-20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B0DC1-9505-E10D-9F6A-02C503C972B4}"/>
                  </a:ext>
                </a:extLst>
              </p:cNvPr>
              <p:cNvSpPr txBox="1"/>
              <p:nvPr/>
            </p:nvSpPr>
            <p:spPr>
              <a:xfrm>
                <a:off x="0" y="2576769"/>
                <a:ext cx="3524327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+mj-lt"/>
                        </a:rPr>
                        <m:t>𝑴𝑨𝑬</m:t>
                      </m:r>
                      <m:r>
                        <a:rPr lang="en-US" sz="11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1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1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100" b="1" i="1">
                              <a:latin typeface="+mj-lt"/>
                            </a:rPr>
                            <m:t>𝒗</m:t>
                          </m:r>
                          <m:r>
                            <a:rPr lang="en-US" sz="1100" b="1" i="1">
                              <a:latin typeface="+mj-lt"/>
                            </a:rPr>
                            <m:t>=</m:t>
                          </m:r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sz="1100" b="1" i="1">
                                  <a:latin typeface="+mj-lt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e>
                          </m:d>
                          <m:r>
                            <a:rPr lang="en-US" sz="1100" b="1" i="1">
                              <a:latin typeface="+mj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B0DC1-9505-E10D-9F6A-02C503C97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6769"/>
                <a:ext cx="3524327" cy="435953"/>
              </a:xfrm>
              <a:prstGeom prst="rect">
                <a:avLst/>
              </a:prstGeom>
              <a:blipFill>
                <a:blip r:embed="rId4"/>
                <a:stretch>
                  <a:fillRect t="-133803" b="-20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90370B-3DE2-AB4A-7A64-0D80FBBD536F}"/>
                  </a:ext>
                </a:extLst>
              </p:cNvPr>
              <p:cNvSpPr txBox="1"/>
              <p:nvPr/>
            </p:nvSpPr>
            <p:spPr>
              <a:xfrm>
                <a:off x="0" y="3302625"/>
                <a:ext cx="4237537" cy="478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+mj-lt"/>
                        </a:rPr>
                        <m:t>𝑹𝑬</m:t>
                      </m:r>
                      <m:r>
                        <a:rPr lang="en-US" sz="1100" b="1" i="1"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en-US" sz="1100" b="1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+mj-lt"/>
                            </a:rPr>
                            <m:t>%</m:t>
                          </m:r>
                        </m:e>
                      </m:d>
                      <m:r>
                        <a:rPr lang="en-US" sz="11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1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1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100" b="1" i="1">
                              <a:latin typeface="+mj-lt"/>
                            </a:rPr>
                            <m:t>𝒗</m:t>
                          </m:r>
                          <m:r>
                            <a:rPr lang="en-US" sz="1100" b="1" i="1">
                              <a:latin typeface="+mj-lt"/>
                            </a:rPr>
                            <m:t>=</m:t>
                          </m:r>
                          <m:r>
                            <a:rPr lang="en-US" sz="11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1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f>
                            <m:f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sz="1100" b="1" i="1">
                                  <a:latin typeface="+mj-lt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den>
                          </m:f>
                          <m:r>
                            <a:rPr lang="en-US" sz="1100" b="1" i="1">
                              <a:latin typeface="+mj-lt"/>
                            </a:rPr>
                            <m:t> ×</m:t>
                          </m:r>
                          <m:r>
                            <a:rPr lang="en-US" sz="1100" b="1" i="1">
                              <a:latin typeface="+mj-lt"/>
                            </a:rPr>
                            <m:t>𝟏𝟎𝟎</m:t>
                          </m:r>
                          <m:r>
                            <a:rPr lang="en-US" sz="1100" b="1" i="1">
                              <a:latin typeface="+mj-lt"/>
                            </a:rPr>
                            <m:t>% </m:t>
                          </m:r>
                        </m:e>
                      </m:nary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90370B-3DE2-AB4A-7A64-0D80FBBD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2625"/>
                <a:ext cx="4237537" cy="478272"/>
              </a:xfrm>
              <a:prstGeom prst="rect">
                <a:avLst/>
              </a:prstGeom>
              <a:blipFill>
                <a:blip r:embed="rId5"/>
                <a:stretch>
                  <a:fillRect t="-119231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98158B-7FEB-FE9E-2F35-DF0EF0D4169B}"/>
                  </a:ext>
                </a:extLst>
              </p:cNvPr>
              <p:cNvSpPr txBox="1"/>
              <p:nvPr/>
            </p:nvSpPr>
            <p:spPr>
              <a:xfrm>
                <a:off x="1" y="3953529"/>
                <a:ext cx="3838542" cy="592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+mj-lt"/>
                        </a:rPr>
                        <m:t>𝑹𝑴𝑺𝑬</m:t>
                      </m:r>
                      <m:r>
                        <a:rPr lang="en-US" sz="1100" b="1" i="1">
                          <a:latin typeface="+mj-lt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 sz="1100" b="1" i="1">
                                  <a:latin typeface="+mj-lt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100" b="1" i="1">
                                  <a:latin typeface="+mj-lt"/>
                                </a:rPr>
                                <m:t>𝒕𝒐𝒕</m:t>
                              </m:r>
                            </m:den>
                          </m:f>
                          <m:r>
                            <a:rPr lang="en-US" sz="1100" b="1" i="1">
                              <a:latin typeface="+mj-lt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100" b="1" i="1">
                                  <a:latin typeface="+mj-lt"/>
                                </a:rPr>
                              </m:ctrlPr>
                            </m:naryPr>
                            <m:sub>
                              <m:r>
                                <a:rPr lang="en-US" sz="1100" b="1" i="1">
                                  <a:latin typeface="+mj-lt"/>
                                </a:rPr>
                                <m:t>𝒗</m:t>
                              </m:r>
                              <m:r>
                                <a:rPr lang="en-US" sz="1100" b="1" i="1">
                                  <a:latin typeface="+mj-lt"/>
                                </a:rPr>
                                <m:t>=</m:t>
                              </m:r>
                              <m:r>
                                <a:rPr lang="en-US" sz="1100" b="1" i="1">
                                  <a:latin typeface="+mj-lt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100" b="1" i="1">
                                  <a:latin typeface="+mj-lt"/>
                                </a:rPr>
                                <m:t>𝒕𝒐𝒕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100" b="1" i="1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b="1" i="1">
                                              <a:solidFill>
                                                <a:srgbClr val="836967"/>
                                              </a:solidFill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US" sz="1100" b="1" i="1">
                                                  <a:latin typeface="+mj-lt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1" i="1">
                                                  <a:latin typeface="+mj-lt"/>
                                                </a:rPr>
                                                <m:t>𝑷𝑬𝑻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100" b="1" i="1">
                                              <a:latin typeface="+mj-lt"/>
                                            </a:rPr>
                                            <m:t>𝒑𝒓𝒆𝒅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100" b="1" i="1">
                                              <a:latin typeface="+mj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1" i="1">
                                              <a:latin typeface="+mj-lt"/>
                                            </a:rPr>
                                            <m:t>𝒗</m:t>
                                          </m:r>
                                        </m:e>
                                      </m:d>
                                      <m:r>
                                        <a:rPr lang="en-US" sz="1100" b="1" i="1">
                                          <a:latin typeface="+mj-lt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1100" b="1" i="1">
                                              <a:solidFill>
                                                <a:srgbClr val="836967"/>
                                              </a:solidFill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1" i="1">
                                              <a:latin typeface="+mj-lt"/>
                                            </a:rPr>
                                            <m:t>𝑷𝑬𝑻</m:t>
                                          </m:r>
                                        </m:e>
                                        <m:sub>
                                          <m:r>
                                            <a:rPr lang="en-US" sz="1100" b="1" i="1">
                                              <a:latin typeface="+mj-lt"/>
                                            </a:rPr>
                                            <m:t>𝒓𝒆𝒇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100" b="1" i="1">
                                              <a:latin typeface="+mj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1" i="1">
                                              <a:latin typeface="+mj-lt"/>
                                            </a:rPr>
                                            <m:t>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98158B-7FEB-FE9E-2F35-DF0EF0D4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953529"/>
                <a:ext cx="3838542" cy="592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D3FE4-490B-565E-737A-592CB3243AA3}"/>
                  </a:ext>
                </a:extLst>
              </p:cNvPr>
              <p:cNvSpPr txBox="1"/>
              <p:nvPr/>
            </p:nvSpPr>
            <p:spPr>
              <a:xfrm>
                <a:off x="1" y="4717151"/>
                <a:ext cx="2335686" cy="480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sSubPr>
                        <m:e>
                          <m:r>
                            <a:rPr lang="en-GB" sz="1100" b="1" i="1" smtClean="0">
                              <a:solidFill>
                                <a:srgbClr val="836967"/>
                              </a:solidFill>
                              <a:latin typeface="+mj-lt"/>
                            </a:rPr>
                            <m:t>     </m:t>
                          </m:r>
                          <m:r>
                            <a:rPr lang="en-US" sz="1100" b="1" i="1">
                              <a:latin typeface="+mj-lt"/>
                            </a:rPr>
                            <m:t>𝑷𝑺𝑵𝑹</m:t>
                          </m:r>
                          <m:d>
                            <m:d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𝒅𝑩</m:t>
                              </m:r>
                            </m:e>
                          </m:d>
                          <m:r>
                            <a:rPr lang="en-US" sz="1100" b="1" i="1">
                              <a:latin typeface="+mj-lt"/>
                            </a:rPr>
                            <m:t>= </m:t>
                          </m:r>
                          <m:r>
                            <a:rPr lang="en-US" sz="1100" b="1" i="1">
                              <a:latin typeface="+mj-lt"/>
                            </a:rPr>
                            <m:t>𝟏𝟎</m:t>
                          </m:r>
                          <m:r>
                            <a:rPr lang="en-US" sz="1100" b="1" i="1">
                              <a:latin typeface="+mj-lt"/>
                            </a:rPr>
                            <m:t>𝒍𝒐𝒈</m:t>
                          </m:r>
                        </m:e>
                        <m:sub>
                          <m:r>
                            <a:rPr lang="en-US" sz="1100" b="1" i="1">
                              <a:latin typeface="+mj-lt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+mj-l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𝑷𝒆𝒂𝒌</m:t>
                                  </m:r>
                                </m:e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100" b="1" i="1">
                                  <a:latin typeface="+mj-lt"/>
                                </a:rPr>
                                <m:t>𝑴𝑺𝑬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D3FE4-490B-565E-737A-592CB324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717151"/>
                <a:ext cx="2335686" cy="480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D690BB-4698-77CF-16D3-F2BB5E576B78}"/>
                  </a:ext>
                </a:extLst>
              </p:cNvPr>
              <p:cNvSpPr txBox="1"/>
              <p:nvPr/>
            </p:nvSpPr>
            <p:spPr>
              <a:xfrm>
                <a:off x="0" y="5330748"/>
                <a:ext cx="5097184" cy="567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+mj-lt"/>
                        </a:rPr>
                        <m:t>𝑺𝑺𝑰𝑴</m:t>
                      </m:r>
                      <m:d>
                        <m:dPr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100" b="1" i="1">
                                  <a:latin typeface="+mj-lt"/>
                                </a:rPr>
                                <m:t>𝒑𝒓𝒆𝒅</m:t>
                              </m:r>
                            </m:sub>
                          </m:sSub>
                          <m:r>
                            <a:rPr lang="en-US" sz="1100" b="1" i="1">
                              <a:latin typeface="+mj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100" b="1" i="1">
                                  <a:latin typeface="+mj-lt"/>
                                </a:rPr>
                                <m:t>𝒓𝒆𝒇</m:t>
                              </m:r>
                            </m:sub>
                          </m:sSub>
                        </m:e>
                      </m:d>
                      <m:r>
                        <a:rPr lang="en-US" sz="11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1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100" b="1" i="1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100" b="1" i="1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latin typeface="+mj-lt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  <m:r>
                                    <a:rPr lang="en-US" sz="1100" b="1" i="1"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1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100" b="1" i="1">
                                  <a:latin typeface="+mj-l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  <m:sup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1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+mj-lt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1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D690BB-4698-77CF-16D3-F2BB5E57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0748"/>
                <a:ext cx="5097184" cy="567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2C627C3-B5C9-5FE6-5C26-7C6BA1D31172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F427B6-D97C-C7F5-A040-09EDB9DED528}"/>
              </a:ext>
            </a:extLst>
          </p:cNvPr>
          <p:cNvSpPr txBox="1"/>
          <p:nvPr/>
        </p:nvSpPr>
        <p:spPr>
          <a:xfrm>
            <a:off x="328705" y="3131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Cross-</a:t>
            </a:r>
            <a:r>
              <a:rPr lang="en-GB" sz="2400" b="1" dirty="0" err="1"/>
              <a:t>Center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063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9C393-A18A-EB4D-D3E6-CDF04C39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735CF37-5E27-0D7D-01E2-4775DD0C70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34" end="90757.3"/>
                </p14:media>
              </p:ext>
            </p:extLst>
          </p:nvPr>
        </p:nvPicPr>
        <p:blipFill rotWithShape="1">
          <a:blip r:embed="rId4"/>
          <a:srcRect l="18489" t="14463" r="13128" b="5929"/>
          <a:stretch/>
        </p:blipFill>
        <p:spPr>
          <a:xfrm>
            <a:off x="4838132" y="1246105"/>
            <a:ext cx="6591868" cy="479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9E409-DED4-B2C5-CAAD-955AC0EAC71C}"/>
              </a:ext>
            </a:extLst>
          </p:cNvPr>
          <p:cNvSpPr txBox="1"/>
          <p:nvPr/>
        </p:nvSpPr>
        <p:spPr>
          <a:xfrm>
            <a:off x="1322718" y="645986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https://youtu.be/oc3HRxemNGI?si=djrXXO1kcawsbd8_</a:t>
            </a:r>
          </a:p>
        </p:txBody>
      </p:sp>
    </p:spTree>
    <p:extLst>
      <p:ext uri="{BB962C8B-B14F-4D97-AF65-F5344CB8AC3E}">
        <p14:creationId xmlns:p14="http://schemas.microsoft.com/office/powerpoint/2010/main" val="20889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E0086-EA40-320E-A97D-8E7ECFCEF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09655-26B7-6412-2598-FA905A3ED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48"/>
          <a:stretch/>
        </p:blipFill>
        <p:spPr>
          <a:xfrm>
            <a:off x="927246" y="205405"/>
            <a:ext cx="5241695" cy="603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E2465-B211-F5CF-1861-F7A160320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14"/>
          <a:stretch/>
        </p:blipFill>
        <p:spPr>
          <a:xfrm>
            <a:off x="4908688" y="2149928"/>
            <a:ext cx="7403823" cy="272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FD28B-77CC-7D0F-E28D-91261248E60C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E0949-C78C-4C19-BE8F-B7C658754CEB}"/>
              </a:ext>
            </a:extLst>
          </p:cNvPr>
          <p:cNvSpPr txBox="1"/>
          <p:nvPr/>
        </p:nvSpPr>
        <p:spPr>
          <a:xfrm>
            <a:off x="328705" y="3131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Cross-</a:t>
            </a:r>
            <a:r>
              <a:rPr lang="en-GB" sz="2400" b="1" dirty="0" err="1"/>
              <a:t>Center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264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40165-678B-A816-1AB0-86846815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69718-D06F-339F-9D2A-8D37DDBA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2" y="136525"/>
            <a:ext cx="6806196" cy="64497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B4390E-5A68-DDDF-E0A1-F1090A08CF3F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95DC0-6581-8CB4-09EE-F520A456D31C}"/>
              </a:ext>
            </a:extLst>
          </p:cNvPr>
          <p:cNvSpPr txBox="1"/>
          <p:nvPr/>
        </p:nvSpPr>
        <p:spPr>
          <a:xfrm>
            <a:off x="328705" y="3131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Cross-Tracer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3199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9A40-FA08-5958-29BC-AC4B91F3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A5B46-7242-7F47-A73B-99191F6B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40" y="741831"/>
            <a:ext cx="8948961" cy="5797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BA4B0-FC57-4517-A58C-2BDF13C27348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85EC2-8579-B08E-09EE-42D9BCD58922}"/>
              </a:ext>
            </a:extLst>
          </p:cNvPr>
          <p:cNvSpPr txBox="1"/>
          <p:nvPr/>
        </p:nvSpPr>
        <p:spPr>
          <a:xfrm>
            <a:off x="328705" y="3131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Cross-Tracer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819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F1C0-46D1-906B-DA33-E9F2436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on artifact images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275F-8AF1-966D-DF60-735E6C40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93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C0815-2604-5823-8E0B-711115C3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F6B1F-D890-36D1-0757-27634D5DA9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59329" y="6356350"/>
            <a:ext cx="9263741" cy="365125"/>
          </a:xfrm>
          <a:prstGeom prst="rect">
            <a:avLst/>
          </a:prstGeom>
        </p:spPr>
        <p:txBody>
          <a:bodyPr/>
          <a:lstStyle/>
          <a:p>
            <a:r>
              <a:rPr lang="en-GB" sz="1100" dirty="0"/>
              <a:t>Coronal and axial views of 4 clinical studies showing from left to right NAC, MAC, IMCM-DL and the difference images of MAC and DL image. The images generated using the IMCM approach successfully corrected the halo artefact in pelvic area.</a:t>
            </a:r>
            <a:r>
              <a:rPr lang="en-US" sz="1100" dirty="0"/>
              <a:t>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77F93-2078-47A5-42D5-12A491F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6"/>
          <a:stretch/>
        </p:blipFill>
        <p:spPr>
          <a:xfrm>
            <a:off x="1040347" y="805741"/>
            <a:ext cx="9584109" cy="5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4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6ED49-8C45-3536-F239-57EB759D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EB13F-47C0-C7E0-D796-8A291315C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41"/>
          <a:stretch/>
        </p:blipFill>
        <p:spPr>
          <a:xfrm>
            <a:off x="1306287" y="268992"/>
            <a:ext cx="9154884" cy="5718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335AC-2694-9583-966B-DB656C4B593D}"/>
              </a:ext>
            </a:extLst>
          </p:cNvPr>
          <p:cNvSpPr txBox="1"/>
          <p:nvPr/>
        </p:nvSpPr>
        <p:spPr>
          <a:xfrm>
            <a:off x="1932214" y="6173510"/>
            <a:ext cx="71138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Coronal views of 6 clinical studies, representing from left to right: NAC, MAC, IMCM-DL and the difference images of MAC and DL image. Our method effectively disentangles halo artefacts in the kidney area.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57481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38108-DB07-AE16-F95A-DD472D05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F2A35-5D5E-218B-8A9A-DDE1ED432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0"/>
          <a:stretch/>
        </p:blipFill>
        <p:spPr>
          <a:xfrm>
            <a:off x="1126561" y="737847"/>
            <a:ext cx="9661182" cy="4558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895DB-A734-7B98-5379-47A5F0C8352A}"/>
              </a:ext>
            </a:extLst>
          </p:cNvPr>
          <p:cNvSpPr txBox="1"/>
          <p:nvPr/>
        </p:nvSpPr>
        <p:spPr>
          <a:xfrm>
            <a:off x="2471737" y="5745205"/>
            <a:ext cx="667770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Coronal views, showing from left to right NAC, MAC, IMCM-DL and the difference images of MAC and DL image. The images generated using the IMCM approach successfully corrected the mismatch artefact in the diaphragm, lung, liver and spleen regions.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7371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29"/>
    </mc:Choice>
    <mc:Fallback xmlns="">
      <p:transition spd="slow" advTm="22042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D1FA9-71CC-1512-2EA1-8AB61700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179D2-974C-44E6-AA42-CFB6A55E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81" y="0"/>
            <a:ext cx="9331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AFDD9-C566-4BD3-2E95-E52902C9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A close-up of a pair of eyes&#10;&#10;Description automatically generated">
            <a:extLst>
              <a:ext uri="{FF2B5EF4-FFF2-40B4-BE49-F238E27FC236}">
                <a16:creationId xmlns:a16="http://schemas.microsoft.com/office/drawing/2014/main" id="{BEDB5FB7-C6A6-9F33-7BD1-B894B1875AE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0405" b="21245"/>
          <a:stretch/>
        </p:blipFill>
        <p:spPr bwMode="auto">
          <a:xfrm flipV="1">
            <a:off x="1891935" y="4039938"/>
            <a:ext cx="7509403" cy="1682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comparison of a person's body&#10;&#10;Description automatically generated">
            <a:extLst>
              <a:ext uri="{FF2B5EF4-FFF2-40B4-BE49-F238E27FC236}">
                <a16:creationId xmlns:a16="http://schemas.microsoft.com/office/drawing/2014/main" id="{6656ED52-5815-3C83-01B1-E28A3995536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34" b="1"/>
          <a:stretch/>
        </p:blipFill>
        <p:spPr>
          <a:xfrm>
            <a:off x="1790048" y="816635"/>
            <a:ext cx="7713179" cy="32233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C2E44B-D986-F55D-C2BA-296B48A74702}"/>
              </a:ext>
            </a:extLst>
          </p:cNvPr>
          <p:cNvCxnSpPr>
            <a:cxnSpLocks/>
          </p:cNvCxnSpPr>
          <p:nvPr/>
        </p:nvCxnSpPr>
        <p:spPr>
          <a:xfrm flipH="1">
            <a:off x="5170714" y="4456160"/>
            <a:ext cx="348343" cy="283461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3738E-E706-8710-631D-9076D7577538}"/>
              </a:ext>
            </a:extLst>
          </p:cNvPr>
          <p:cNvCxnSpPr>
            <a:cxnSpLocks/>
          </p:cNvCxnSpPr>
          <p:nvPr/>
        </p:nvCxnSpPr>
        <p:spPr>
          <a:xfrm flipH="1">
            <a:off x="7004957" y="4456159"/>
            <a:ext cx="348343" cy="283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512E9E-BD79-704A-1B6B-9C25D0FA0FD7}"/>
              </a:ext>
            </a:extLst>
          </p:cNvPr>
          <p:cNvCxnSpPr>
            <a:cxnSpLocks/>
          </p:cNvCxnSpPr>
          <p:nvPr/>
        </p:nvCxnSpPr>
        <p:spPr>
          <a:xfrm flipH="1">
            <a:off x="8839200" y="4456159"/>
            <a:ext cx="348343" cy="283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28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B5F945-6392-7E4F-AF18-275DBC6E6191}"/>
              </a:ext>
            </a:extLst>
          </p:cNvPr>
          <p:cNvSpPr txBox="1"/>
          <p:nvPr/>
        </p:nvSpPr>
        <p:spPr>
          <a:xfrm>
            <a:off x="941294" y="1668585"/>
            <a:ext cx="9386048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Developed CT-free DL models (IMCM and ADCM) for ASC in PET imaging, tested across different centers and radiotracers.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Single universal models may not be effective; radioisotope-specific tuning is necessary.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Using large, heterogeneous datasets enhances ASC accuracy in PET images.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IMCM showed significant improvement in quantitative accuracy and artifact correction.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IMCM outperformed ADCM, demonstrated more reliable and consistent performance in SUV estimations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B181E-0451-BC25-88C5-837DF497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ECC7F99A-3C29-E61E-C60A-A54C8C4440DF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Discussion</a:t>
            </a:r>
          </a:p>
        </p:txBody>
      </p:sp>
    </p:spTree>
    <p:extLst>
      <p:ext uri="{BB962C8B-B14F-4D97-AF65-F5344CB8AC3E}">
        <p14:creationId xmlns:p14="http://schemas.microsoft.com/office/powerpoint/2010/main" val="28085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fixed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8514-993F-0C71-9B28-D35A1E7A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62689-EAE4-4970-20B5-F05342BE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94" y="280443"/>
            <a:ext cx="115363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sz="4000" dirty="0">
                <a:latin typeface="+mj-lt"/>
                <a:ea typeface="+mj-ea"/>
                <a:cs typeface="+mj-cs"/>
              </a:rPr>
              <a:t>PET Attenuation and Scatter Correction (ASC)</a:t>
            </a:r>
            <a:endParaRPr lang="fr-FR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5EAE6-EFF5-552C-2B9E-6C4999DD5835}"/>
              </a:ext>
            </a:extLst>
          </p:cNvPr>
          <p:cNvSpPr txBox="1"/>
          <p:nvPr/>
        </p:nvSpPr>
        <p:spPr>
          <a:xfrm>
            <a:off x="743803" y="1419367"/>
            <a:ext cx="34051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Attenuation correction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annihilation photons along lines of response (LOR) in the patient body is another critical step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correction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Compton scattered photons, which can result in mis-allocation of the annihilated photons, is crucial</a:t>
            </a:r>
          </a:p>
          <a:p>
            <a:pPr algn="just"/>
            <a:endParaRPr lang="en-S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SZ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9A769B-07A1-1986-F355-AC2FE3465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7"/>
          <a:stretch/>
        </p:blipFill>
        <p:spPr>
          <a:xfrm>
            <a:off x="4506808" y="1669901"/>
            <a:ext cx="6941389" cy="2568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4F13-AD62-6ADA-A035-C2242D28F900}"/>
              </a:ext>
            </a:extLst>
          </p:cNvPr>
          <p:cNvSpPr txBox="1"/>
          <p:nvPr/>
        </p:nvSpPr>
        <p:spPr>
          <a:xfrm>
            <a:off x="4751781" y="4281488"/>
            <a:ext cx="199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True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Straight path photons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2730A-CABB-E86E-176A-2FBD74811572}"/>
              </a:ext>
            </a:extLst>
          </p:cNvPr>
          <p:cNvSpPr txBox="1"/>
          <p:nvPr/>
        </p:nvSpPr>
        <p:spPr>
          <a:xfrm>
            <a:off x="7127007" y="4238626"/>
            <a:ext cx="2063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Scatter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Photons scatter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 err="1"/>
              <a:t>Artifactual</a:t>
            </a:r>
            <a:r>
              <a:rPr lang="en-GB" sz="1000" dirty="0"/>
              <a:t> measured LOR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FAD0F-2CA3-EC8F-45DF-ED12DEEA964C}"/>
              </a:ext>
            </a:extLst>
          </p:cNvPr>
          <p:cNvSpPr txBox="1"/>
          <p:nvPr/>
        </p:nvSpPr>
        <p:spPr>
          <a:xfrm>
            <a:off x="9413194" y="4281488"/>
            <a:ext cx="2596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Random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More than 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Photons from different annihilations are detected simultaneously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 err="1"/>
              <a:t>Artifactual</a:t>
            </a:r>
            <a:r>
              <a:rPr lang="en-GB" sz="1000" dirty="0"/>
              <a:t> measured LOR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9D676-97A6-8547-1C87-F9379CEF8527}"/>
              </a:ext>
            </a:extLst>
          </p:cNvPr>
          <p:cNvSpPr txBox="1"/>
          <p:nvPr/>
        </p:nvSpPr>
        <p:spPr>
          <a:xfrm>
            <a:off x="5901498" y="6411954"/>
            <a:ext cx="53126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https://www.radiologycafe.com/frcr-physics-notes/molecular-imaging/pet-imaging/</a:t>
            </a:r>
          </a:p>
        </p:txBody>
      </p:sp>
    </p:spTree>
    <p:extLst>
      <p:ext uri="{BB962C8B-B14F-4D97-AF65-F5344CB8AC3E}">
        <p14:creationId xmlns:p14="http://schemas.microsoft.com/office/powerpoint/2010/main" val="38975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268F9-DE64-37EA-C1DA-BCE6B5A5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59A26AD-44AF-466E-D771-FF4DDBBA6255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Conclusion</a:t>
            </a:r>
          </a:p>
        </p:txBody>
      </p:sp>
    </p:spTree>
    <p:extLst>
      <p:ext uri="{BB962C8B-B14F-4D97-AF65-F5344CB8AC3E}">
        <p14:creationId xmlns:p14="http://schemas.microsoft.com/office/powerpoint/2010/main" val="210210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F6A7D-8731-1787-6789-E971C689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8FF10-DFAB-6DBC-57ED-4134EBE6CDAD}"/>
              </a:ext>
            </a:extLst>
          </p:cNvPr>
          <p:cNvSpPr txBox="1"/>
          <p:nvPr/>
        </p:nvSpPr>
        <p:spPr>
          <a:xfrm>
            <a:off x="1638300" y="1276350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 methods improve both quantitative and qualitative aspects of PET images, detecting and correcting artifacts without anatomical images.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Designing a neural network for applying ASC on PET images without using CT data.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Working well in different centers, making it reliable and flexible for use in clinics.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lang="en-GB" sz="2400" dirty="0">
                <a:latin typeface="+mj-lt"/>
              </a:rPr>
              <a:t>challenging the model's capability in detecting and removing artifacts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PET scans.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Created special models for each site using 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3887582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70B856-FDD7-7ED7-C829-5B309A43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4CF1FEF5-C322-EEFF-FE41-2077EBE2CAEE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Limitations</a:t>
            </a:r>
          </a:p>
        </p:txBody>
      </p:sp>
    </p:spTree>
    <p:extLst>
      <p:ext uri="{BB962C8B-B14F-4D97-AF65-F5344CB8AC3E}">
        <p14:creationId xmlns:p14="http://schemas.microsoft.com/office/powerpoint/2010/main" val="2342166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FA094-17E2-AC02-8306-8D7E190B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0BA777AF-9565-D93B-BEE9-EFC71122F5B4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D0199-3238-A6C4-21AC-47E671DDF5F9}"/>
              </a:ext>
            </a:extLst>
          </p:cNvPr>
          <p:cNvSpPr txBox="1"/>
          <p:nvPr/>
        </p:nvSpPr>
        <p:spPr>
          <a:xfrm>
            <a:off x="3048000" y="2553331"/>
            <a:ext cx="60960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research should focus on clinical imaging parameters and organ-specific evaluations.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neural networks and optimizers could improve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performance must be evaluated across various centers for generalization and robustness.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Clinical Imaging 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SUVmean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SUVmax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total lesion metabolism.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 radiomic features within the sphere of influence.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Organ-Specific Evaluations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Targeted analysis for clean and artifactual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Rigorous statistical testing of categorized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Alternative Neural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generative adversarial networks (GANs), variational autoencoders, transformer-based models,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Swin-UNet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 Optimization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 with optimizers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AdamW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RMSprop,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Nadam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tools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Optuna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systematic hyperparameter 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Multi-Center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model performance on data from different centers.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consistency and reliability across various clinical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3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4C84-1658-FA39-5B55-BB8246F2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2" descr="Thank you PNG">
            <a:extLst>
              <a:ext uri="{FF2B5EF4-FFF2-40B4-BE49-F238E27FC236}">
                <a16:creationId xmlns:a16="http://schemas.microsoft.com/office/drawing/2014/main" id="{78A2C255-95B1-9785-AD41-674C7974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2" y="1327269"/>
            <a:ext cx="6282234" cy="25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2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13503-D0B8-4E04-91BE-257C760E5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Thank you PNG">
            <a:extLst>
              <a:ext uri="{FF2B5EF4-FFF2-40B4-BE49-F238E27FC236}">
                <a16:creationId xmlns:a16="http://schemas.microsoft.com/office/drawing/2014/main" id="{38648807-A261-BE8E-5773-D8F7D0D7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26" y="2046027"/>
            <a:ext cx="6282234" cy="25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8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94;p3" descr="se002">
            <a:extLst>
              <a:ext uri="{FF2B5EF4-FFF2-40B4-BE49-F238E27FC236}">
                <a16:creationId xmlns:a16="http://schemas.microsoft.com/office/drawing/2014/main" id="{EE2DBA57-CD87-85F3-C6B3-78D938C945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3635" y="1644830"/>
            <a:ext cx="1643450" cy="3442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9CEEC36-516F-F146-6F58-F88EE3534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	</a:t>
            </a:r>
          </a:p>
          <a:p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non-attenuation corrected image (NAC)	</a:t>
            </a:r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PET: with ASC (accurate)	CT image (</a:t>
            </a:r>
            <a:r>
              <a:rPr lang="en-GB" sz="1400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accur</a:t>
            </a:r>
            <a:endParaRPr lang="en-GB" sz="14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7C5F-9B32-9912-1065-5F22584B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 dirty="0"/>
          </a:p>
        </p:txBody>
      </p:sp>
      <p:pic>
        <p:nvPicPr>
          <p:cNvPr id="41" name="Google Shape;84;p3">
            <a:extLst>
              <a:ext uri="{FF2B5EF4-FFF2-40B4-BE49-F238E27FC236}">
                <a16:creationId xmlns:a16="http://schemas.microsoft.com/office/drawing/2014/main" id="{13482FF6-1DB4-A5C9-898F-B3242AF816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98778" y="2131036"/>
            <a:ext cx="3458524" cy="247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5;p3">
            <a:extLst>
              <a:ext uri="{FF2B5EF4-FFF2-40B4-BE49-F238E27FC236}">
                <a16:creationId xmlns:a16="http://schemas.microsoft.com/office/drawing/2014/main" id="{5BECBDCF-3D68-5016-DF59-318A64A7F6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178393" y="2110737"/>
            <a:ext cx="3481602" cy="2511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89;p3">
            <a:extLst>
              <a:ext uri="{FF2B5EF4-FFF2-40B4-BE49-F238E27FC236}">
                <a16:creationId xmlns:a16="http://schemas.microsoft.com/office/drawing/2014/main" id="{D2F94FAA-D55B-29F2-7822-3DF23BA4F146}"/>
              </a:ext>
            </a:extLst>
          </p:cNvPr>
          <p:cNvCxnSpPr/>
          <p:nvPr/>
        </p:nvCxnSpPr>
        <p:spPr>
          <a:xfrm>
            <a:off x="5242810" y="2229996"/>
            <a:ext cx="1122362" cy="448768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90;p3">
            <a:extLst>
              <a:ext uri="{FF2B5EF4-FFF2-40B4-BE49-F238E27FC236}">
                <a16:creationId xmlns:a16="http://schemas.microsoft.com/office/drawing/2014/main" id="{EA50E893-C527-CC97-E27C-1F8187748D5C}"/>
              </a:ext>
            </a:extLst>
          </p:cNvPr>
          <p:cNvSpPr txBox="1"/>
          <p:nvPr/>
        </p:nvSpPr>
        <p:spPr>
          <a:xfrm>
            <a:off x="4222268" y="3495191"/>
            <a:ext cx="1143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Enhanced skin uptake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48" name="Google Shape;91;p3">
            <a:extLst>
              <a:ext uri="{FF2B5EF4-FFF2-40B4-BE49-F238E27FC236}">
                <a16:creationId xmlns:a16="http://schemas.microsoft.com/office/drawing/2014/main" id="{AF41C235-61FD-F8CC-F33C-1550B5B16FD9}"/>
              </a:ext>
            </a:extLst>
          </p:cNvPr>
          <p:cNvCxnSpPr/>
          <p:nvPr/>
        </p:nvCxnSpPr>
        <p:spPr>
          <a:xfrm flipH="1">
            <a:off x="2897689" y="1275432"/>
            <a:ext cx="1371600" cy="129540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92;p3">
            <a:extLst>
              <a:ext uri="{FF2B5EF4-FFF2-40B4-BE49-F238E27FC236}">
                <a16:creationId xmlns:a16="http://schemas.microsoft.com/office/drawing/2014/main" id="{74D051FE-CEE0-35EF-BE74-4B71C0FDDA89}"/>
              </a:ext>
            </a:extLst>
          </p:cNvPr>
          <p:cNvSpPr/>
          <p:nvPr/>
        </p:nvSpPr>
        <p:spPr>
          <a:xfrm>
            <a:off x="3638258" y="918495"/>
            <a:ext cx="23288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reduced mediastinal</a:t>
            </a:r>
            <a:endParaRPr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uptake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50" name="Google Shape;93;p3">
            <a:extLst>
              <a:ext uri="{FF2B5EF4-FFF2-40B4-BE49-F238E27FC236}">
                <a16:creationId xmlns:a16="http://schemas.microsoft.com/office/drawing/2014/main" id="{97AC3D04-6961-89FA-A2BD-F6168450F823}"/>
              </a:ext>
            </a:extLst>
          </p:cNvPr>
          <p:cNvSpPr txBox="1"/>
          <p:nvPr/>
        </p:nvSpPr>
        <p:spPr>
          <a:xfrm>
            <a:off x="4345489" y="2678781"/>
            <a:ext cx="914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Non-uniform liver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52" name="Google Shape;95;p3">
            <a:extLst>
              <a:ext uri="{FF2B5EF4-FFF2-40B4-BE49-F238E27FC236}">
                <a16:creationId xmlns:a16="http://schemas.microsoft.com/office/drawing/2014/main" id="{AFE33EF7-2F26-9D9E-97CB-B4B9CD83F42B}"/>
              </a:ext>
            </a:extLst>
          </p:cNvPr>
          <p:cNvCxnSpPr/>
          <p:nvPr/>
        </p:nvCxnSpPr>
        <p:spPr>
          <a:xfrm>
            <a:off x="5259889" y="1275431"/>
            <a:ext cx="1447800" cy="1403333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96;p3">
            <a:extLst>
              <a:ext uri="{FF2B5EF4-FFF2-40B4-BE49-F238E27FC236}">
                <a16:creationId xmlns:a16="http://schemas.microsoft.com/office/drawing/2014/main" id="{6DBC65E2-C571-E3AD-1AD2-AE7A69308B8A}"/>
              </a:ext>
            </a:extLst>
          </p:cNvPr>
          <p:cNvCxnSpPr/>
          <p:nvPr/>
        </p:nvCxnSpPr>
        <p:spPr>
          <a:xfrm flipH="1">
            <a:off x="3223127" y="2189830"/>
            <a:ext cx="1122362" cy="448769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97;p3">
            <a:extLst>
              <a:ext uri="{FF2B5EF4-FFF2-40B4-BE49-F238E27FC236}">
                <a16:creationId xmlns:a16="http://schemas.microsoft.com/office/drawing/2014/main" id="{AE42266A-BA9C-0B6C-86B8-A948D23726C8}"/>
              </a:ext>
            </a:extLst>
          </p:cNvPr>
          <p:cNvSpPr/>
          <p:nvPr/>
        </p:nvSpPr>
        <p:spPr>
          <a:xfrm>
            <a:off x="4286752" y="2037431"/>
            <a:ext cx="9731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'hot' lungs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55" name="Google Shape;98;p3">
            <a:extLst>
              <a:ext uri="{FF2B5EF4-FFF2-40B4-BE49-F238E27FC236}">
                <a16:creationId xmlns:a16="http://schemas.microsoft.com/office/drawing/2014/main" id="{9E5B3B0A-8BF1-99FF-9F85-652A2E291770}"/>
              </a:ext>
            </a:extLst>
          </p:cNvPr>
          <p:cNvCxnSpPr/>
          <p:nvPr/>
        </p:nvCxnSpPr>
        <p:spPr>
          <a:xfrm>
            <a:off x="5259889" y="3790031"/>
            <a:ext cx="771550" cy="21842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99;p3">
            <a:extLst>
              <a:ext uri="{FF2B5EF4-FFF2-40B4-BE49-F238E27FC236}">
                <a16:creationId xmlns:a16="http://schemas.microsoft.com/office/drawing/2014/main" id="{78634716-1987-2290-C2B3-80A5A5A8A8B4}"/>
              </a:ext>
            </a:extLst>
          </p:cNvPr>
          <p:cNvCxnSpPr/>
          <p:nvPr/>
        </p:nvCxnSpPr>
        <p:spPr>
          <a:xfrm flipH="1">
            <a:off x="3583489" y="3795771"/>
            <a:ext cx="707231" cy="21842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00;p3">
            <a:extLst>
              <a:ext uri="{FF2B5EF4-FFF2-40B4-BE49-F238E27FC236}">
                <a16:creationId xmlns:a16="http://schemas.microsoft.com/office/drawing/2014/main" id="{85A7EF0B-177A-93BD-C6AC-66E847EA20DD}"/>
              </a:ext>
            </a:extLst>
          </p:cNvPr>
          <p:cNvCxnSpPr/>
          <p:nvPr/>
        </p:nvCxnSpPr>
        <p:spPr>
          <a:xfrm rot="10800000">
            <a:off x="2575055" y="3188863"/>
            <a:ext cx="1770434" cy="67768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01;p3">
            <a:extLst>
              <a:ext uri="{FF2B5EF4-FFF2-40B4-BE49-F238E27FC236}">
                <a16:creationId xmlns:a16="http://schemas.microsoft.com/office/drawing/2014/main" id="{8E545868-412B-E91E-E79F-C9256554C6D7}"/>
              </a:ext>
            </a:extLst>
          </p:cNvPr>
          <p:cNvCxnSpPr/>
          <p:nvPr/>
        </p:nvCxnSpPr>
        <p:spPr>
          <a:xfrm rot="10800000" flipH="1">
            <a:off x="5107488" y="3188863"/>
            <a:ext cx="1257683" cy="67768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9A505D7-70C4-86DE-AB09-CB4F10550FA4}"/>
              </a:ext>
            </a:extLst>
          </p:cNvPr>
          <p:cNvSpPr txBox="1"/>
          <p:nvPr/>
        </p:nvSpPr>
        <p:spPr>
          <a:xfrm>
            <a:off x="1127171" y="388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rPr>
              <a:t>Effects of Attenuation Scatter Correction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9" name="Picture 1" descr="A comparison of a person's body&#10;&#10;Description automatically generated">
            <a:extLst>
              <a:ext uri="{FF2B5EF4-FFF2-40B4-BE49-F238E27FC236}">
                <a16:creationId xmlns:a16="http://schemas.microsoft.com/office/drawing/2014/main" id="{2AD0170F-56CC-C808-4813-4AE781018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/>
          <a:stretch/>
        </p:blipFill>
        <p:spPr bwMode="auto">
          <a:xfrm>
            <a:off x="6889898" y="543192"/>
            <a:ext cx="4618663" cy="28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79E39D0C-3E2C-36A2-4E4A-D8067732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13904" r="1098"/>
          <a:stretch/>
        </p:blipFill>
        <p:spPr bwMode="auto">
          <a:xfrm>
            <a:off x="6977495" y="3641257"/>
            <a:ext cx="4531066" cy="24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8DBEA1B-2420-3DEB-2205-A1D9B1F3F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b="1" i="1" dirty="0">
                <a:solidFill>
                  <a:schemeClr val="tx1"/>
                </a:solidFill>
                <a:latin typeface="Trebuchet MS" pitchFamily="34" charset="0"/>
                <a:ea typeface="宋体" pitchFamily="2" charset="-122"/>
                <a:cs typeface="Times New Roman" panose="02020603050405020304" pitchFamily="18" charset="0"/>
              </a:rPr>
              <a:t>Data flow in a PET/CT scanner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ADE5-EAB8-AB4E-23E7-B8BE6A36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C2C75-6D86-881C-FF24-DB713146DBC2}"/>
              </a:ext>
            </a:extLst>
          </p:cNvPr>
          <p:cNvSpPr/>
          <p:nvPr/>
        </p:nvSpPr>
        <p:spPr>
          <a:xfrm>
            <a:off x="684362" y="6256106"/>
            <a:ext cx="8764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Schmitz et al. The physics of PET/Ct scanners. </a:t>
            </a:r>
            <a:r>
              <a:rPr lang="en-GB" sz="1400" i="1" dirty="0">
                <a:solidFill>
                  <a:srgbClr val="00B0F0"/>
                </a:solidFill>
                <a:latin typeface="Arial" panose="020B0604020202020204" pitchFamily="34" charset="0"/>
              </a:rPr>
              <a:t>PET and PET/CT: a clinical guide</a:t>
            </a:r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00B0F0"/>
                </a:solidFill>
                <a:latin typeface="Arial" panose="020B0604020202020204" pitchFamily="34" charset="0"/>
              </a:rPr>
              <a:t>2005</a:t>
            </a:r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.</a:t>
            </a:r>
            <a:endParaRPr lang="LID4096" sz="1400" dirty="0">
              <a:solidFill>
                <a:srgbClr val="00B0F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415C407-C6E1-C4EC-FAFC-E578E0AE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04" y="303312"/>
            <a:ext cx="97932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endParaRPr lang="en-GB" sz="2800" b="1" i="1" dirty="0">
              <a:latin typeface="Trebuchet MS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37E9FD40-67BE-F96C-409F-33EAFD867F68}"/>
              </a:ext>
            </a:extLst>
          </p:cNvPr>
          <p:cNvGrpSpPr>
            <a:grpSpLocks/>
          </p:cNvGrpSpPr>
          <p:nvPr/>
        </p:nvGrpSpPr>
        <p:grpSpPr bwMode="auto">
          <a:xfrm>
            <a:off x="2175453" y="1405250"/>
            <a:ext cx="7537660" cy="2827267"/>
            <a:chOff x="624" y="1344"/>
            <a:chExt cx="4176" cy="1632"/>
          </a:xfrm>
        </p:grpSpPr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39B678CE-543E-5191-69BE-0CEC84F2F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53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b="1" dirty="0"/>
                <a:t>X-ray acquisition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884361EB-CCBA-F714-3BBA-4EA12E64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1536"/>
              <a:ext cx="1074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b="1" dirty="0"/>
                <a:t>Anatomical (CT) Reconstruction</a:t>
              </a:r>
            </a:p>
          </p:txBody>
        </p:sp>
        <p:cxnSp>
          <p:nvCxnSpPr>
            <p:cNvPr id="12" name="AutoShape 8">
              <a:extLst>
                <a:ext uri="{FF2B5EF4-FFF2-40B4-BE49-F238E27FC236}">
                  <a16:creationId xmlns:a16="http://schemas.microsoft.com/office/drawing/2014/main" id="{E6A2F48A-859D-23F3-2970-E924B232BAD7}"/>
                </a:ext>
              </a:extLst>
            </p:cNvPr>
            <p:cNvCxnSpPr>
              <a:cxnSpLocks noChangeShapeType="1"/>
              <a:stCxn id="10" idx="3"/>
              <a:endCxn id="11" idx="1"/>
            </p:cNvCxnSpPr>
            <p:nvPr/>
          </p:nvCxnSpPr>
          <p:spPr bwMode="auto">
            <a:xfrm>
              <a:off x="1440" y="1728"/>
              <a:ext cx="1470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370472FF-0412-ACF5-2819-289A04671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816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>
                  <a:solidFill>
                    <a:schemeClr val="bg1"/>
                  </a:solidFill>
                </a:rPr>
                <a:t>PET Emission Acquisition</a:t>
              </a:r>
            </a:p>
          </p:txBody>
        </p:sp>
        <p:cxnSp>
          <p:nvCxnSpPr>
            <p:cNvPr id="14" name="AutoShape 10">
              <a:extLst>
                <a:ext uri="{FF2B5EF4-FFF2-40B4-BE49-F238E27FC236}">
                  <a16:creationId xmlns:a16="http://schemas.microsoft.com/office/drawing/2014/main" id="{EC192593-DEF2-F80D-4E3D-035EF90A7C65}"/>
                </a:ext>
              </a:extLst>
            </p:cNvPr>
            <p:cNvCxnSpPr>
              <a:cxnSpLocks noChangeShapeType="1"/>
              <a:stCxn id="11" idx="3"/>
              <a:endCxn id="15" idx="2"/>
            </p:cNvCxnSpPr>
            <p:nvPr/>
          </p:nvCxnSpPr>
          <p:spPr bwMode="auto">
            <a:xfrm>
              <a:off x="3984" y="1728"/>
              <a:ext cx="216" cy="3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CF5ACC8A-DD04-A96A-17A9-3DE5C0E1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1344"/>
              <a:ext cx="600" cy="62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600" dirty="0"/>
                <a:t>CT Image</a:t>
              </a:r>
            </a:p>
          </p:txBody>
        </p:sp>
        <p:sp>
          <p:nvSpPr>
            <p:cNvPr id="16" name="AutoShape 12">
              <a:extLst>
                <a:ext uri="{FF2B5EF4-FFF2-40B4-BE49-F238E27FC236}">
                  <a16:creationId xmlns:a16="http://schemas.microsoft.com/office/drawing/2014/main" id="{8F09BBC0-CC99-4761-5EB8-A2AB13CBC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2016"/>
              <a:ext cx="1074" cy="384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Translate CT to PET Energy (511 keV)</a:t>
              </a:r>
            </a:p>
          </p:txBody>
        </p: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37AD3460-86AA-0BF3-B78D-EA81081B7102}"/>
                </a:ext>
              </a:extLst>
            </p:cNvPr>
            <p:cNvCxnSpPr>
              <a:cxnSpLocks noChangeShapeType="1"/>
              <a:stCxn id="15" idx="3"/>
              <a:endCxn id="16" idx="3"/>
            </p:cNvCxnSpPr>
            <p:nvPr/>
          </p:nvCxnSpPr>
          <p:spPr bwMode="auto">
            <a:xfrm rot="5400000">
              <a:off x="4085" y="1867"/>
              <a:ext cx="240" cy="441"/>
            </a:xfrm>
            <a:prstGeom prst="bentConnector2">
              <a:avLst/>
            </a:prstGeom>
            <a:noFill/>
            <a:ln w="12700">
              <a:solidFill>
                <a:schemeClr val="bg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B0DF5222-B93F-61D3-EAB8-7C592FEAB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016"/>
              <a:ext cx="1032" cy="384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Smooth to PET Resolution</a:t>
              </a:r>
            </a:p>
          </p:txBody>
        </p: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B4A21236-23A5-0253-6AB0-83B40CD749BC}"/>
                </a:ext>
              </a:extLst>
            </p:cNvPr>
            <p:cNvCxnSpPr>
              <a:cxnSpLocks noChangeShapeType="1"/>
              <a:stCxn id="16" idx="1"/>
              <a:endCxn id="18" idx="3"/>
            </p:cNvCxnSpPr>
            <p:nvPr/>
          </p:nvCxnSpPr>
          <p:spPr bwMode="auto">
            <a:xfrm flipH="1">
              <a:off x="2688" y="2208"/>
              <a:ext cx="22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3C4DB14F-90C6-91FC-E4AB-9C550594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" y="2544"/>
              <a:ext cx="1074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Attenuation/Scatter Correct PET Emission Data</a:t>
              </a:r>
            </a:p>
          </p:txBody>
        </p:sp>
        <p:cxnSp>
          <p:nvCxnSpPr>
            <p:cNvPr id="21" name="AutoShape 17">
              <a:extLst>
                <a:ext uri="{FF2B5EF4-FFF2-40B4-BE49-F238E27FC236}">
                  <a16:creationId xmlns:a16="http://schemas.microsoft.com/office/drawing/2014/main" id="{030A1C5B-123E-A070-23C8-C46C80E619F8}"/>
                </a:ext>
              </a:extLst>
            </p:cNvPr>
            <p:cNvCxnSpPr>
              <a:cxnSpLocks noChangeShapeType="1"/>
              <a:stCxn id="18" idx="2"/>
            </p:cNvCxnSpPr>
            <p:nvPr/>
          </p:nvCxnSpPr>
          <p:spPr bwMode="auto">
            <a:xfrm>
              <a:off x="2172" y="2400"/>
              <a:ext cx="0" cy="122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8">
              <a:extLst>
                <a:ext uri="{FF2B5EF4-FFF2-40B4-BE49-F238E27FC236}">
                  <a16:creationId xmlns:a16="http://schemas.microsoft.com/office/drawing/2014/main" id="{F2E4FAC3-A13B-9F1A-8EAF-91971DC927DA}"/>
                </a:ext>
              </a:extLst>
            </p:cNvPr>
            <p:cNvCxnSpPr>
              <a:cxnSpLocks noChangeShapeType="1"/>
              <a:stCxn id="13" idx="3"/>
              <a:endCxn id="20" idx="1"/>
            </p:cNvCxnSpPr>
            <p:nvPr/>
          </p:nvCxnSpPr>
          <p:spPr bwMode="auto">
            <a:xfrm>
              <a:off x="1440" y="2736"/>
              <a:ext cx="174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AutoShape 19">
              <a:extLst>
                <a:ext uri="{FF2B5EF4-FFF2-40B4-BE49-F238E27FC236}">
                  <a16:creationId xmlns:a16="http://schemas.microsoft.com/office/drawing/2014/main" id="{4A1C4F35-BE04-934B-37AE-40DE72DDF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2544"/>
              <a:ext cx="1074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Functional (PET) Reconstruction</a:t>
              </a:r>
            </a:p>
          </p:txBody>
        </p:sp>
        <p:cxnSp>
          <p:nvCxnSpPr>
            <p:cNvPr id="24" name="AutoShape 20">
              <a:extLst>
                <a:ext uri="{FF2B5EF4-FFF2-40B4-BE49-F238E27FC236}">
                  <a16:creationId xmlns:a16="http://schemas.microsoft.com/office/drawing/2014/main" id="{B2778346-8CAC-E176-E205-1BDECF4B67AA}"/>
                </a:ext>
              </a:extLst>
            </p:cNvPr>
            <p:cNvCxnSpPr>
              <a:cxnSpLocks noChangeShapeType="1"/>
              <a:stCxn id="23" idx="3"/>
              <a:endCxn id="25" idx="2"/>
            </p:cNvCxnSpPr>
            <p:nvPr/>
          </p:nvCxnSpPr>
          <p:spPr bwMode="auto">
            <a:xfrm>
              <a:off x="3984" y="2736"/>
              <a:ext cx="216" cy="3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057ED916-1C6F-A5B4-5991-792A9DE8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352"/>
              <a:ext cx="600" cy="62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600" dirty="0"/>
                <a:t>PET Image</a:t>
              </a:r>
            </a:p>
          </p:txBody>
        </p: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A2BEEA63-8EAC-2869-2F6A-4850D857F3C6}"/>
                </a:ext>
              </a:extLst>
            </p:cNvPr>
            <p:cNvCxnSpPr>
              <a:cxnSpLocks noChangeShapeType="1"/>
              <a:stCxn id="20" idx="3"/>
              <a:endCxn id="23" idx="1"/>
            </p:cNvCxnSpPr>
            <p:nvPr/>
          </p:nvCxnSpPr>
          <p:spPr bwMode="auto">
            <a:xfrm>
              <a:off x="2688" y="2736"/>
              <a:ext cx="22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16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C51BF-6D29-6F35-6B3E-60D0A6B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in ASC using CT info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9DD97-A184-366D-CE0D-CFFA9CE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76315-E245-FB49-BA33-4FE99006F6FD}"/>
              </a:ext>
            </a:extLst>
          </p:cNvPr>
          <p:cNvSpPr txBox="1"/>
          <p:nvPr/>
        </p:nvSpPr>
        <p:spPr>
          <a:xfrm>
            <a:off x="2082625" y="2087947"/>
            <a:ext cx="8726213" cy="419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☢️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Radiation Exposure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⚠️</a:t>
            </a:r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Artifacts Impact PET Data</a:t>
            </a:r>
            <a:endParaRPr lang="en-GB"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🔄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Misalignment Issues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🛠️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Metal Artifacts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🌬️</a:t>
            </a:r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Respiratory Pattern Differences</a:t>
            </a:r>
            <a:endParaRPr lang="en-GB"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🚫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Limited Availability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💰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Cost and Complexity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💉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Contrast Agent Issues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✂️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Truncation Effects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🔦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Bias Due to Beam-Hardening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46748D-7AB8-9694-1488-486867ED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8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80"/>
                            </p:stCondLst>
                            <p:childTnLst>
                              <p:par>
                                <p:cTn id="1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660"/>
                            </p:stCondLst>
                            <p:childTnLst>
                              <p:par>
                                <p:cTn id="2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60"/>
                            </p:stCondLst>
                            <p:childTnLst>
                              <p:par>
                                <p:cTn id="2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360"/>
                            </p:stCondLst>
                            <p:childTnLst>
                              <p:par>
                                <p:cTn id="3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500"/>
                            </p:stCondLst>
                            <p:childTnLst>
                              <p:par>
                                <p:cTn id="3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20"/>
                            </p:stCondLst>
                            <p:childTnLst>
                              <p:par>
                                <p:cTn id="4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660"/>
                            </p:stCondLst>
                            <p:childTnLst>
                              <p:par>
                                <p:cTn id="4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860"/>
                            </p:stCondLst>
                            <p:childTnLst>
                              <p:par>
                                <p:cTn id="5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3CA8-92FF-2D36-0EC3-104C293C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49A6-47E4-F25C-0E98-E6CF473F5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68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Ga-labelled pharmaceuticals present challenges due to low tracer activity and extensive positron range.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BFFF-1AE6-AD31-84A3-6E85879A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1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601E5-B748-F691-59E8-544E816D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Google Shape;149;p8">
            <a:extLst>
              <a:ext uri="{FF2B5EF4-FFF2-40B4-BE49-F238E27FC236}">
                <a16:creationId xmlns:a16="http://schemas.microsoft.com/office/drawing/2014/main" id="{F4E9AA72-10B2-B804-1F5A-C7E24E6160F0}"/>
              </a:ext>
            </a:extLst>
          </p:cNvPr>
          <p:cNvSpPr txBox="1">
            <a:spLocks/>
          </p:cNvSpPr>
          <p:nvPr/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i="1" dirty="0">
                <a:solidFill>
                  <a:srgbClr val="0070C0"/>
                </a:solidFill>
              </a:rPr>
              <a:t>Types of common Artifacts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4" name="Google Shape;150;p8">
            <a:extLst>
              <a:ext uri="{FF2B5EF4-FFF2-40B4-BE49-F238E27FC236}">
                <a16:creationId xmlns:a16="http://schemas.microsoft.com/office/drawing/2014/main" id="{DD28FE29-7119-D26A-CC14-8609B71075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6891" y="-3076239"/>
            <a:ext cx="2530218" cy="2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8">
            <a:extLst>
              <a:ext uri="{FF2B5EF4-FFF2-40B4-BE49-F238E27FC236}">
                <a16:creationId xmlns:a16="http://schemas.microsoft.com/office/drawing/2014/main" id="{95AF98DE-43AF-F517-2698-83E8E01242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9774" y="5525390"/>
            <a:ext cx="2701744" cy="239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2;p8">
            <a:extLst>
              <a:ext uri="{FF2B5EF4-FFF2-40B4-BE49-F238E27FC236}">
                <a16:creationId xmlns:a16="http://schemas.microsoft.com/office/drawing/2014/main" id="{DC4B7CA7-649E-0893-326F-1C0F2AE9B6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39852" y="5307760"/>
            <a:ext cx="3639417" cy="2290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3;p8">
            <a:extLst>
              <a:ext uri="{FF2B5EF4-FFF2-40B4-BE49-F238E27FC236}">
                <a16:creationId xmlns:a16="http://schemas.microsoft.com/office/drawing/2014/main" id="{84733BAC-1F1F-CF42-E1E3-B872D95C85BB}"/>
              </a:ext>
            </a:extLst>
          </p:cNvPr>
          <p:cNvSpPr/>
          <p:nvPr/>
        </p:nvSpPr>
        <p:spPr>
          <a:xfrm>
            <a:off x="11489724" y="0"/>
            <a:ext cx="14045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Metallic</a:t>
            </a:r>
            <a:endParaRPr sz="1200" dirty="0">
              <a:solidFill>
                <a:srgbClr val="0070C0"/>
              </a:solidFill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Artifact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154;p8">
            <a:extLst>
              <a:ext uri="{FF2B5EF4-FFF2-40B4-BE49-F238E27FC236}">
                <a16:creationId xmlns:a16="http://schemas.microsoft.com/office/drawing/2014/main" id="{EC4C10CA-6DEF-AD03-326C-1164EF631F3C}"/>
              </a:ext>
            </a:extLst>
          </p:cNvPr>
          <p:cNvSpPr/>
          <p:nvPr/>
        </p:nvSpPr>
        <p:spPr>
          <a:xfrm>
            <a:off x="-2841235" y="7556255"/>
            <a:ext cx="22697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Truncation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155;p8">
            <a:extLst>
              <a:ext uri="{FF2B5EF4-FFF2-40B4-BE49-F238E27FC236}">
                <a16:creationId xmlns:a16="http://schemas.microsoft.com/office/drawing/2014/main" id="{82F6104A-63D6-DA28-AEA0-33D5FE75833A}"/>
              </a:ext>
            </a:extLst>
          </p:cNvPr>
          <p:cNvSpPr/>
          <p:nvPr/>
        </p:nvSpPr>
        <p:spPr>
          <a:xfrm>
            <a:off x="12585028" y="7974679"/>
            <a:ext cx="2115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Motion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56;p8">
            <a:extLst>
              <a:ext uri="{FF2B5EF4-FFF2-40B4-BE49-F238E27FC236}">
                <a16:creationId xmlns:a16="http://schemas.microsoft.com/office/drawing/2014/main" id="{03D77B52-FBD7-76EE-E503-58DB03A82B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70759" y="-3004686"/>
            <a:ext cx="3417085" cy="290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7;p8">
            <a:extLst>
              <a:ext uri="{FF2B5EF4-FFF2-40B4-BE49-F238E27FC236}">
                <a16:creationId xmlns:a16="http://schemas.microsoft.com/office/drawing/2014/main" id="{0C80D7A3-E7D7-020E-F2B8-5D9537DBD546}"/>
              </a:ext>
            </a:extLst>
          </p:cNvPr>
          <p:cNvSpPr/>
          <p:nvPr/>
        </p:nvSpPr>
        <p:spPr>
          <a:xfrm>
            <a:off x="-697085" y="-46146"/>
            <a:ext cx="22697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Hallo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0023 C -0.06667 0.04792 -0.13203 0.1037 -0.19974 0.14491 C -0.32708 0.22153 -0.27318 0.18426 -0.36237 0.25023 C -0.36888 0.26019 -0.37682 0.26713 -0.38177 0.28032 C -0.3862 0.2919 -0.38607 0.30833 -0.38919 0.32176 C -0.39961 0.36505 -0.41667 0.42708 -0.42891 0.47616 C -0.43333 0.49329 -0.43516 0.51435 -0.4418 0.52894 L -0.46315 0.57407 C -0.46523 0.57847 -0.46745 0.58241 -0.46953 0.58727 C -0.47174 0.5912 -0.47435 0.59514 -0.47604 0.6 L -0.4806 0.61366 C -0.48034 0.62477 -0.48021 0.63611 -0.47969 0.64745 C -0.47956 0.65486 -0.47852 0.6625 -0.47878 0.67014 C -0.47917 0.67546 -0.47995 0.68102 -0.48164 0.68519 C -0.48398 0.69074 -0.48854 0.6919 -0.49089 0.69838 C -0.49232 0.70162 -0.49766 0.71458 -0.49818 0.71898 C -0.49935 0.72523 -0.49857 0.72315 -0.5 0.72662 L -0.5 0.71713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3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0046 C -0.06667 0.04838 -0.13203 0.10393 -0.19974 0.14514 C -0.32708 0.22199 -0.27318 0.18449 -0.36237 0.25023 C -0.36888 0.26018 -0.37682 0.26713 -0.38177 0.28032 C -0.3862 0.2919 -0.38607 0.30833 -0.38919 0.32176 C -0.39961 0.36528 -0.41667 0.42708 -0.42891 0.47616 C -0.43333 0.49329 -0.43516 0.51435 -0.4418 0.52893 L -0.46315 0.57407 C -0.46523 0.57847 -0.46745 0.58241 -0.46953 0.58727 C -0.47174 0.5912 -0.47435 0.59514 -0.47604 0.6 L -0.4806 0.61366 C -0.48034 0.62477 -0.48021 0.63611 -0.47969 0.64745 C -0.47956 0.65486 -0.47852 0.6625 -0.47878 0.67014 C -0.47917 0.67546 -0.47995 0.68102 -0.48164 0.68518 C -0.48398 0.69074 -0.48854 0.6919 -0.49089 0.69838 C -0.49232 0.70162 -0.49766 0.71458 -0.49818 0.71898 C -0.49935 0.72523 -0.49857 0.72315 -0.5 0.72662 L -0.5 0.71713 " pathEditMode="relative" rAng="0" ptsTypes="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3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4088 0.10301 -0.0004 0.01111 0.09986 0.14445 C 0.13606 0.1926 0.17408 0.23681 0.20846 0.28889 C 0.2483 0.34908 0.28242 0.39861 0.32018 0.47084 C 0.32773 0.48519 0.33528 0.49954 0.34283 0.51389 C 0.34622 0.51991 0.34947 0.52616 0.35299 0.53195 C 0.35742 0.53889 0.3621 0.54537 0.36627 0.55278 C 0.36992 0.5588 0.37291 0.56598 0.37643 0.57223 C 0.37864 0.5757 0.38138 0.57824 0.38346 0.58195 C 0.39036 0.59306 0.38307 0.58565 0.38971 0.59167 C 0.39075 0.59445 0.39205 0.59699 0.39283 0.6 C 0.39335 0.60162 0.39283 0.6044 0.39361 0.60556 C 0.3957 0.60787 0.40065 0.60973 0.40065 0.60973 C 0.4013 0.61528 0.40221 0.62523 0.40221 0.63056 C 0.40221 0.64398 0.40195 0.65741 0.40143 0.67084 C 0.40117 0.6838 0.39986 0.70973 0.39986 0.70973 C 0.40039 0.72361 0.40052 0.7375 0.40143 0.75139 C 0.40208 0.76111 0.4039 0.77061 0.40455 0.78056 C 0.40807 0.82639 0.40403 0.77686 0.40846 0.82084 C 0.40885 0.82431 0.40898 0.82824 0.40924 0.83195 C 0.4095 0.83426 0.40937 0.83681 0.41002 0.83889 C 0.41041 0.83982 0.41471 0.84468 0.41549 0.84584 C 0.4164 0.85486 0.41627 0.85116 0.41627 0.85695 L 0.41471 0.84861 L 0.41471 0.84861 L 0.41471 0.84861 " pathEditMode="relative" ptsTypes="AAAAAAAAAAAAAAAAA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4088 0.10301 -0.0004 0.01111 0.09986 0.14445 C 0.13606 0.1926 0.17408 0.23681 0.20846 0.28889 C 0.2483 0.34908 0.28242 0.39861 0.32018 0.47084 C 0.32773 0.48519 0.33528 0.49954 0.34283 0.51389 C 0.34622 0.51991 0.34947 0.52616 0.35299 0.53195 C 0.35742 0.53889 0.3621 0.54537 0.36627 0.55278 C 0.36992 0.5588 0.37291 0.56598 0.37643 0.57223 C 0.37864 0.5757 0.38138 0.57824 0.38346 0.58195 C 0.39036 0.59306 0.38307 0.58565 0.38971 0.59167 C 0.39075 0.59445 0.39205 0.59699 0.39283 0.6 C 0.39335 0.60162 0.39283 0.6044 0.39361 0.60556 C 0.3957 0.60787 0.40065 0.60973 0.40065 0.60973 C 0.4013 0.61528 0.40221 0.62523 0.40221 0.63056 C 0.40221 0.64398 0.40195 0.65741 0.40143 0.67084 C 0.40117 0.6838 0.39986 0.70973 0.39986 0.70973 C 0.40039 0.72361 0.40052 0.7375 0.40143 0.75139 C 0.40208 0.76111 0.4039 0.77061 0.40455 0.78056 C 0.40807 0.82639 0.40403 0.77686 0.40846 0.82084 C 0.40885 0.82431 0.40898 0.82824 0.40924 0.83195 C 0.4095 0.83426 0.40937 0.83681 0.41002 0.83889 C 0.41041 0.83982 0.41471 0.84468 0.41549 0.84584 C 0.4164 0.85486 0.41627 0.85116 0.41627 0.85695 L 0.41471 0.84861 L 0.41471 0.84861 L 0.41471 0.84861 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7669 -0.04977 -0.08502 -0.06319 -0.17187 -0.08194 C -0.26289 -0.10185 -0.44531 -0.12917 -0.44531 -0.12917 C -0.45364 -0.13472 -0.46237 -0.13889 -0.47031 -0.14583 C -0.48073 -0.15509 -0.49036 -0.1669 -0.5 -0.17778 C -0.57161 -0.25903 -0.55481 -0.23773 -0.58984 -0.28333 C -0.59036 -0.27731 -0.59088 -0.2713 -0.5914 -0.26528 C -0.59166 -0.26296 -0.5914 -0.26019 -0.59218 -0.25833 C -0.5927 -0.25741 -0.59375 -0.25833 -0.59453 -0.25833 L -0.59375 -0.25694 " pathEditMode="relative" ptsTypes="AAAAAAAAA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7669 -0.04977 -0.08502 -0.06319 -0.17187 -0.08194 C -0.26289 -0.10185 -0.44531 -0.12917 -0.44531 -0.12917 C -0.45364 -0.13472 -0.46237 -0.13889 -0.47031 -0.14583 C -0.48073 -0.15509 -0.49036 -0.1669 -0.5 -0.17778 C -0.57161 -0.25903 -0.55481 -0.23773 -0.58984 -0.28333 C -0.59036 -0.27731 -0.59088 -0.2713 -0.5914 -0.26528 C -0.59166 -0.26296 -0.5914 -0.26019 -0.59218 -0.25833 C -0.5927 -0.25741 -0.59375 -0.25833 -0.59453 -0.25833 L -0.59375 -0.25694 " pathEditMode="relative" ptsTypes="AAAAAAAAA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91 -0.48194 L 0.18073 -0.14027 C 0.21302 -0.06296 0.26145 -0.02083 0.31237 -0.02083 C 0.37005 -0.02083 0.41653 -0.06296 0.44882 -0.14027 L 0.6039 -0.48194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93" y="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AccentBoxVTI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48607</TotalTime>
  <Words>1708</Words>
  <Application>Microsoft Office PowerPoint</Application>
  <PresentationFormat>Widescreen</PresentationFormat>
  <Paragraphs>341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Next LT Pro</vt:lpstr>
      <vt:lpstr>Calibri</vt:lpstr>
      <vt:lpstr>Courier New</vt:lpstr>
      <vt:lpstr>Times New Roman</vt:lpstr>
      <vt:lpstr>Trebuchet MS</vt:lpstr>
      <vt:lpstr>AccentBoxVTI</vt:lpstr>
      <vt:lpstr>PowerPoint Presentation</vt:lpstr>
      <vt:lpstr>Introduction of PET &amp; ASC Problem Statement  Research Objective  Data Collection  Methodology  Internal Validation Results  External Validation Results  Artifact Correction Results  Conclusion </vt:lpstr>
      <vt:lpstr>PowerPoint Presentation</vt:lpstr>
      <vt:lpstr>PowerPoint Presentation</vt:lpstr>
      <vt:lpstr>PowerPoint Presentation</vt:lpstr>
      <vt:lpstr>PowerPoint Presentation</vt:lpstr>
      <vt:lpstr>Challenges in ASC using CT info</vt:lpstr>
      <vt:lpstr>PowerPoint Presentation</vt:lpstr>
      <vt:lpstr>PowerPoint Presentation</vt:lpstr>
      <vt:lpstr>PowerPoint Presentation</vt:lpstr>
      <vt:lpstr>⇓Research Objective</vt:lpstr>
      <vt:lpstr> Materials and Methods</vt:lpstr>
      <vt:lpstr>Workflow of A CT-less deep convolutional neural network</vt:lpstr>
      <vt:lpstr>Workflow of Decomposition-Based Approach [1]</vt:lpstr>
      <vt:lpstr>PowerPoint Presentation</vt:lpstr>
      <vt:lpstr>Workflow of Decomposition-Based Approach [1]</vt:lpstr>
      <vt:lpstr>Workflow of Decomposition-Based Approach [1]</vt:lpstr>
      <vt:lpstr>PowerPoint Presentation</vt:lpstr>
      <vt:lpstr>PowerPoint Presentation</vt:lpstr>
      <vt:lpstr>PowerPoint Presentation</vt:lpstr>
      <vt:lpstr>198 patients 18Ga PSMA PET/CT Motion and Halo artifacts</vt:lpstr>
      <vt:lpstr>Test Sets</vt:lpstr>
      <vt:lpstr>Hyper parameters</vt:lpstr>
      <vt:lpstr>PowerPoint Presentation</vt:lpstr>
      <vt:lpstr>PowerPoint Presentation</vt:lpstr>
      <vt:lpstr>PowerPoint Presentation</vt:lpstr>
      <vt:lpstr>PowerPoint Presentation</vt:lpstr>
      <vt:lpstr> Results</vt:lpstr>
      <vt:lpstr>PowerPoint Presentation</vt:lpstr>
      <vt:lpstr>PowerPoint Presentation</vt:lpstr>
      <vt:lpstr>PowerPoint Presentation</vt:lpstr>
      <vt:lpstr>PowerPoint Presentation</vt:lpstr>
      <vt:lpstr>Case Study on artifact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Samane Shahpouri</dc:creator>
  <cp:lastModifiedBy>Samane Shahpouri</cp:lastModifiedBy>
  <cp:revision>50</cp:revision>
  <dcterms:created xsi:type="dcterms:W3CDTF">2023-11-10T04:18:19Z</dcterms:created>
  <dcterms:modified xsi:type="dcterms:W3CDTF">2024-08-05T06:50:59Z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